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2" r:id="rId4"/>
    <p:sldId id="264" r:id="rId5"/>
    <p:sldId id="257" r:id="rId6"/>
    <p:sldId id="258" r:id="rId7"/>
    <p:sldId id="261" r:id="rId8"/>
    <p:sldId id="259" r:id="rId9"/>
    <p:sldId id="260" r:id="rId10"/>
    <p:sldId id="268" r:id="rId11"/>
    <p:sldId id="269" r:id="rId12"/>
    <p:sldId id="271" r:id="rId13"/>
    <p:sldId id="270" r:id="rId14"/>
    <p:sldId id="272" r:id="rId15"/>
    <p:sldId id="265" r:id="rId16"/>
    <p:sldId id="267" r:id="rId17"/>
    <p:sldId id="285" r:id="rId18"/>
    <p:sldId id="273" r:id="rId19"/>
    <p:sldId id="274" r:id="rId20"/>
    <p:sldId id="275" r:id="rId21"/>
    <p:sldId id="276" r:id="rId22"/>
    <p:sldId id="277" r:id="rId23"/>
    <p:sldId id="278" r:id="rId24"/>
    <p:sldId id="284" r:id="rId25"/>
    <p:sldId id="279" r:id="rId26"/>
    <p:sldId id="280" r:id="rId27"/>
    <p:sldId id="281" r:id="rId28"/>
    <p:sldId id="282" r:id="rId29"/>
    <p:sldId id="283" r:id="rId30"/>
    <p:sldId id="286" r:id="rId31"/>
    <p:sldId id="287" r:id="rId32"/>
    <p:sldId id="292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D65C-6151-43A4-8E02-EE07EB087FD4}" type="datetimeFigureOut">
              <a:rPr lang="zh-TW" altLang="en-US" smtClean="0"/>
              <a:t>2021/12/27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7D17-28F7-42AE-A684-E48A6FF11A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77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D65C-6151-43A4-8E02-EE07EB087FD4}" type="datetimeFigureOut">
              <a:rPr lang="zh-TW" altLang="en-US" smtClean="0"/>
              <a:t>2021/12/27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7D17-28F7-42AE-A684-E48A6FF11A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6646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D65C-6151-43A4-8E02-EE07EB087FD4}" type="datetimeFigureOut">
              <a:rPr lang="zh-TW" altLang="en-US" smtClean="0"/>
              <a:t>2021/12/27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7D17-28F7-42AE-A684-E48A6FF11A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630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D65C-6151-43A4-8E02-EE07EB087FD4}" type="datetimeFigureOut">
              <a:rPr lang="zh-TW" altLang="en-US" smtClean="0"/>
              <a:t>2021/12/27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7D17-28F7-42AE-A684-E48A6FF11A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832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D65C-6151-43A4-8E02-EE07EB087FD4}" type="datetimeFigureOut">
              <a:rPr lang="zh-TW" altLang="en-US" smtClean="0"/>
              <a:t>2021/12/27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7D17-28F7-42AE-A684-E48A6FF11A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7762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D65C-6151-43A4-8E02-EE07EB087FD4}" type="datetimeFigureOut">
              <a:rPr lang="zh-TW" altLang="en-US" smtClean="0"/>
              <a:t>2021/12/27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7D17-28F7-42AE-A684-E48A6FF11A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3641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D65C-6151-43A4-8E02-EE07EB087FD4}" type="datetimeFigureOut">
              <a:rPr lang="zh-TW" altLang="en-US" smtClean="0"/>
              <a:t>2021/12/27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7D17-28F7-42AE-A684-E48A6FF11A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382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D65C-6151-43A4-8E02-EE07EB087FD4}" type="datetimeFigureOut">
              <a:rPr lang="zh-TW" altLang="en-US" smtClean="0"/>
              <a:t>2021/12/27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7D17-28F7-42AE-A684-E48A6FF11A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586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D65C-6151-43A4-8E02-EE07EB087FD4}" type="datetimeFigureOut">
              <a:rPr lang="zh-TW" altLang="en-US" smtClean="0"/>
              <a:t>2021/12/27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7D17-28F7-42AE-A684-E48A6FF11A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127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D65C-6151-43A4-8E02-EE07EB087FD4}" type="datetimeFigureOut">
              <a:rPr lang="zh-TW" altLang="en-US" smtClean="0"/>
              <a:t>2021/12/27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7D17-28F7-42AE-A684-E48A6FF11A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0041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D65C-6151-43A4-8E02-EE07EB087FD4}" type="datetimeFigureOut">
              <a:rPr lang="zh-TW" altLang="en-US" smtClean="0"/>
              <a:t>2021/12/27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7D17-28F7-42AE-A684-E48A6FF11A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3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6D65C-6151-43A4-8E02-EE07EB087FD4}" type="datetimeFigureOut">
              <a:rPr lang="zh-TW" altLang="en-US" smtClean="0"/>
              <a:t>2021/12/27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B7D17-28F7-42AE-A684-E48A6FF11A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9475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20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56492" y="1122363"/>
            <a:ext cx="10691446" cy="23876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Improved protein structure prediction using potentials from deep learning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林思涵</a:t>
            </a:r>
            <a:endParaRPr lang="en-US" altLang="zh-TW" dirty="0" smtClean="0"/>
          </a:p>
          <a:p>
            <a:r>
              <a:rPr lang="en-US" altLang="zh-TW" dirty="0" smtClean="0"/>
              <a:t>2021/12/28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091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針對本篇需要懂的重點</a:t>
            </a:r>
            <a:r>
              <a:rPr lang="zh-TW" altLang="en-US" dirty="0"/>
              <a:t>整理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73226"/>
            <a:ext cx="10515600" cy="4351338"/>
          </a:xfrm>
        </p:spPr>
        <p:txBody>
          <a:bodyPr/>
          <a:lstStyle/>
          <a:p>
            <a:r>
              <a:rPr lang="en-US" altLang="zh-TW" dirty="0" smtClean="0"/>
              <a:t>2018</a:t>
            </a:r>
            <a:r>
              <a:rPr lang="zh-TW" altLang="en-US" dirty="0" smtClean="0"/>
              <a:t>的</a:t>
            </a:r>
            <a:r>
              <a:rPr lang="en-US" altLang="zh-TW" dirty="0" smtClean="0"/>
              <a:t>Critical Assessment of Protein Structure Prediction (CASP13)</a:t>
            </a:r>
          </a:p>
          <a:p>
            <a:pPr lvl="1"/>
            <a:r>
              <a:rPr lang="zh-TW" altLang="en-US" dirty="0" smtClean="0"/>
              <a:t>共有</a:t>
            </a:r>
            <a:r>
              <a:rPr lang="en-US" altLang="zh-TW" dirty="0" smtClean="0"/>
              <a:t>98</a:t>
            </a:r>
            <a:r>
              <a:rPr lang="zh-TW" altLang="en-US" dirty="0" smtClean="0"/>
              <a:t>個團隊參加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AlphaFold</a:t>
            </a:r>
            <a:r>
              <a:rPr lang="zh-TW" altLang="en-US" dirty="0" smtClean="0"/>
              <a:t>為其中之一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84</a:t>
            </a:r>
            <a:r>
              <a:rPr lang="zh-TW" altLang="en-US" dirty="0" smtClean="0"/>
              <a:t>個</a:t>
            </a:r>
            <a:r>
              <a:rPr lang="en-US" altLang="zh-TW" dirty="0" smtClean="0"/>
              <a:t>protein sequences</a:t>
            </a:r>
          </a:p>
          <a:p>
            <a:pPr marL="457200" lvl="1" indent="0">
              <a:buNone/>
            </a:pPr>
            <a:endParaRPr lang="en-US" altLang="zh-TW" dirty="0" smtClean="0"/>
          </a:p>
          <a:p>
            <a:pPr lvl="1"/>
            <a:r>
              <a:rPr lang="en-US" altLang="zh-TW" dirty="0" smtClean="0"/>
              <a:t>104</a:t>
            </a:r>
            <a:r>
              <a:rPr lang="zh-TW" altLang="en-US" dirty="0" smtClean="0"/>
              <a:t>個</a:t>
            </a:r>
            <a:r>
              <a:rPr lang="en-US" altLang="zh-TW" dirty="0" smtClean="0"/>
              <a:t>domains</a:t>
            </a:r>
          </a:p>
          <a:p>
            <a:pPr lvl="2"/>
            <a:r>
              <a:rPr lang="en-US" altLang="zh-TW" dirty="0" smtClean="0"/>
              <a:t>(</a:t>
            </a:r>
            <a:r>
              <a:rPr lang="zh-TW" altLang="en-US" dirty="0" smtClean="0"/>
              <a:t>不同</a:t>
            </a:r>
            <a:r>
              <a:rPr lang="en-US" altLang="zh-TW" dirty="0"/>
              <a:t>protein </a:t>
            </a:r>
            <a:r>
              <a:rPr lang="en-US" altLang="zh-TW" dirty="0" smtClean="0"/>
              <a:t>sequences</a:t>
            </a:r>
            <a:r>
              <a:rPr lang="zh-TW" altLang="en-US" dirty="0" smtClean="0"/>
              <a:t>上可能有相同的</a:t>
            </a:r>
            <a:r>
              <a:rPr lang="en-US" altLang="zh-TW" dirty="0" smtClean="0"/>
              <a:t>domain)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 smtClean="0"/>
              <a:t>1</a:t>
            </a:r>
            <a:r>
              <a:rPr lang="zh-TW" altLang="en-US" dirty="0" smtClean="0"/>
              <a:t>個</a:t>
            </a:r>
            <a:r>
              <a:rPr lang="en-US" altLang="zh-TW" dirty="0"/>
              <a:t>protein sequence</a:t>
            </a:r>
            <a:r>
              <a:rPr lang="zh-TW" altLang="en-US" dirty="0" smtClean="0"/>
              <a:t>上</a:t>
            </a:r>
            <a:r>
              <a:rPr lang="zh-TW" altLang="en-US" dirty="0" smtClean="0"/>
              <a:t>有</a:t>
            </a:r>
            <a:r>
              <a:rPr lang="en-US" altLang="zh-TW" dirty="0" smtClean="0"/>
              <a:t>L</a:t>
            </a:r>
            <a:r>
              <a:rPr lang="zh-TW" altLang="en-US" dirty="0" smtClean="0"/>
              <a:t>個</a:t>
            </a:r>
            <a:r>
              <a:rPr lang="en-US" altLang="zh-TW" dirty="0" smtClean="0"/>
              <a:t>Residues</a:t>
            </a:r>
            <a:endParaRPr lang="en-US" altLang="zh-TW" dirty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3074" name="Picture 2" descr="https://upload.wikimedia.org/wikipedia/commons/1/19/Domain_Homolog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17" y="4927368"/>
            <a:ext cx="4020524" cy="188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3.cmbi.umcn.nl/wiki/images/7/72/Backbone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23" t="14303" b="9287"/>
          <a:stretch/>
        </p:blipFill>
        <p:spPr bwMode="auto">
          <a:xfrm>
            <a:off x="2532184" y="4832796"/>
            <a:ext cx="1875692" cy="202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50434"/>
          <a:stretch/>
        </p:blipFill>
        <p:spPr>
          <a:xfrm>
            <a:off x="9647315" y="2301608"/>
            <a:ext cx="2338490" cy="3059356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8664638" y="2301608"/>
            <a:ext cx="1832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protein sequences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8041254" y="448821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domains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474029" y="6252345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</a:t>
            </a:r>
            <a:r>
              <a:rPr lang="en-US" altLang="zh-TW" dirty="0" smtClean="0"/>
              <a:t>esidues</a:t>
            </a:r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2321169" y="5845398"/>
            <a:ext cx="480646" cy="4069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150300" y="4927368"/>
            <a:ext cx="890954" cy="11465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9584135">
            <a:off x="10901824" y="1981442"/>
            <a:ext cx="1043725" cy="17775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1314837" y="173807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domain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11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1323" y="365125"/>
            <a:ext cx="11066585" cy="1325563"/>
          </a:xfrm>
        </p:spPr>
        <p:txBody>
          <a:bodyPr/>
          <a:lstStyle/>
          <a:p>
            <a:r>
              <a:rPr lang="zh-TW" altLang="en-US" dirty="0"/>
              <a:t>看懂</a:t>
            </a:r>
            <a:r>
              <a:rPr lang="en-US" altLang="zh-TW" dirty="0" smtClean="0">
                <a:solidFill>
                  <a:srgbClr val="FF0000"/>
                </a:solidFill>
              </a:rPr>
              <a:t>protein sequences (S) </a:t>
            </a:r>
            <a:r>
              <a:rPr lang="en-US" altLang="zh-TW" dirty="0" smtClean="0"/>
              <a:t>and </a:t>
            </a:r>
            <a:r>
              <a:rPr lang="en-US" altLang="zh-TW" dirty="0" smtClean="0">
                <a:solidFill>
                  <a:srgbClr val="0000FF"/>
                </a:solidFill>
              </a:rPr>
              <a:t>domains</a:t>
            </a:r>
            <a:r>
              <a:rPr lang="zh-TW" altLang="en-US" dirty="0" smtClean="0"/>
              <a:t>的編號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altLang="zh-TW" dirty="0" smtClean="0">
                <a:solidFill>
                  <a:srgbClr val="FF0000"/>
                </a:solidFill>
              </a:rPr>
              <a:t>T0990</a:t>
            </a:r>
            <a:r>
              <a:rPr lang="en-US" altLang="zh-TW" dirty="0" smtClean="0"/>
              <a:t>-</a:t>
            </a:r>
            <a:r>
              <a:rPr lang="en-US" altLang="zh-TW" dirty="0" smtClean="0">
                <a:solidFill>
                  <a:srgbClr val="0000FF"/>
                </a:solidFill>
              </a:rPr>
              <a:t>D1</a:t>
            </a:r>
          </a:p>
          <a:p>
            <a:pPr marL="0" indent="0" algn="ctr">
              <a:buNone/>
            </a:pPr>
            <a:endParaRPr lang="en-US" altLang="zh-TW" dirty="0" smtClean="0">
              <a:solidFill>
                <a:srgbClr val="0000FF"/>
              </a:solidFill>
            </a:endParaRPr>
          </a:p>
          <a:p>
            <a:pPr marL="0" indent="0" algn="ctr">
              <a:buNone/>
            </a:pPr>
            <a:r>
              <a:rPr lang="en-US" altLang="zh-TW" dirty="0" smtClean="0"/>
              <a:t>T0990-</a:t>
            </a:r>
            <a:r>
              <a:rPr lang="en-US" altLang="zh-TW" dirty="0" smtClean="0">
                <a:solidFill>
                  <a:srgbClr val="0000FF"/>
                </a:solidFill>
              </a:rPr>
              <a:t>D2</a:t>
            </a:r>
          </a:p>
          <a:p>
            <a:pPr marL="0" indent="0" algn="ctr">
              <a:buNone/>
            </a:pPr>
            <a:endParaRPr lang="en-US" altLang="zh-TW" dirty="0" smtClean="0">
              <a:solidFill>
                <a:srgbClr val="0000FF"/>
              </a:solidFill>
            </a:endParaRPr>
          </a:p>
          <a:p>
            <a:pPr marL="0" indent="0" algn="ctr">
              <a:buNone/>
            </a:pPr>
            <a:r>
              <a:rPr lang="en-US" altLang="zh-TW" dirty="0" smtClean="0"/>
              <a:t>T0990-</a:t>
            </a:r>
            <a:r>
              <a:rPr lang="en-US" altLang="zh-TW" dirty="0" smtClean="0">
                <a:solidFill>
                  <a:srgbClr val="0000FF"/>
                </a:solidFill>
              </a:rPr>
              <a:t>D3</a:t>
            </a:r>
            <a:endParaRPr lang="zh-TW" altLang="en-US" dirty="0">
              <a:solidFill>
                <a:srgbClr val="0000FF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140" y="1445968"/>
            <a:ext cx="1504950" cy="17621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286" y="2706198"/>
            <a:ext cx="1581150" cy="19145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140" y="3725373"/>
            <a:ext cx="1600200" cy="17907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794560" y="5742232"/>
            <a:ext cx="6720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這</a:t>
            </a:r>
            <a:r>
              <a:rPr lang="en-US" altLang="zh-TW" sz="2400" dirty="0" smtClean="0"/>
              <a:t>3</a:t>
            </a:r>
            <a:r>
              <a:rPr lang="zh-TW" altLang="en-US" sz="2400" dirty="0" smtClean="0"/>
              <a:t>個</a:t>
            </a:r>
            <a:r>
              <a:rPr lang="en-US" altLang="zh-TW" sz="2400" dirty="0" smtClean="0"/>
              <a:t>domains</a:t>
            </a:r>
            <a:r>
              <a:rPr lang="zh-TW" altLang="en-US" sz="2400" dirty="0" smtClean="0"/>
              <a:t>都在同一條</a:t>
            </a:r>
            <a:r>
              <a:rPr lang="en-US" altLang="zh-TW" sz="2400" dirty="0"/>
              <a:t>protein </a:t>
            </a:r>
            <a:r>
              <a:rPr lang="en-US" altLang="zh-TW" sz="2400" dirty="0" smtClean="0"/>
              <a:t>sequence</a:t>
            </a:r>
            <a:r>
              <a:rPr lang="en-US" altLang="zh-TW" sz="2400" dirty="0">
                <a:solidFill>
                  <a:srgbClr val="FF0000"/>
                </a:solidFill>
              </a:rPr>
              <a:t>T0990</a:t>
            </a:r>
            <a:r>
              <a:rPr lang="zh-TW" altLang="en-US" sz="2400" dirty="0" smtClean="0"/>
              <a:t>上</a:t>
            </a:r>
            <a:endParaRPr lang="zh-TW" altLang="en-US" sz="24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/>
          <a:srcRect l="50434"/>
          <a:stretch/>
        </p:blipFill>
        <p:spPr>
          <a:xfrm>
            <a:off x="9823961" y="2960132"/>
            <a:ext cx="2338490" cy="3059356"/>
          </a:xfrm>
          <a:prstGeom prst="rect">
            <a:avLst/>
          </a:prstGeom>
          <a:noFill/>
        </p:spPr>
      </p:pic>
      <p:sp>
        <p:nvSpPr>
          <p:cNvPr id="11" name="文字方塊 10"/>
          <p:cNvSpPr txBox="1"/>
          <p:nvPr/>
        </p:nvSpPr>
        <p:spPr>
          <a:xfrm>
            <a:off x="10117015" y="25908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類似於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1180584" y="601923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分成</a:t>
            </a:r>
            <a:r>
              <a:rPr lang="en-US" altLang="zh-TW" dirty="0" smtClean="0"/>
              <a:t>3</a:t>
            </a:r>
            <a:r>
              <a:rPr lang="zh-TW" altLang="en-US" dirty="0" smtClean="0"/>
              <a:t>段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31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看懂</a:t>
            </a:r>
            <a:r>
              <a:rPr lang="en-US" altLang="zh-TW" dirty="0" smtClean="0"/>
              <a:t>domain</a:t>
            </a:r>
            <a:r>
              <a:rPr lang="zh-TW" altLang="en-US" dirty="0" smtClean="0"/>
              <a:t>上的</a:t>
            </a:r>
            <a:r>
              <a:rPr lang="en-US" altLang="zh-TW" dirty="0" smtClean="0"/>
              <a:t>residues</a:t>
            </a:r>
            <a:r>
              <a:rPr lang="zh-TW" altLang="en-US" dirty="0" smtClean="0"/>
              <a:t>與</a:t>
            </a:r>
            <a:r>
              <a:rPr lang="en-US" altLang="zh-TW" dirty="0" smtClean="0"/>
              <a:t>torsion angles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915" y="1359510"/>
            <a:ext cx="3606844" cy="5400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707713" y="6488668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Residue 1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106298" y="5795637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Residue 2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394502" y="39935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29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617785" y="498230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Residue </a:t>
            </a:r>
            <a:r>
              <a:rPr lang="en-US" altLang="zh-TW" dirty="0" smtClean="0"/>
              <a:t> 41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740769" y="2006535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每</a:t>
            </a:r>
            <a:r>
              <a:rPr lang="zh-TW" altLang="en-US" sz="2800" dirty="0" smtClean="0"/>
              <a:t>一個</a:t>
            </a:r>
            <a:r>
              <a:rPr lang="en-US" altLang="zh-TW" sz="2800" dirty="0" smtClean="0"/>
              <a:t>Residue</a:t>
            </a:r>
            <a:r>
              <a:rPr lang="zh-TW" altLang="en-US" sz="2800" dirty="0" smtClean="0"/>
              <a:t>都有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492153" y="324134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的結構</a:t>
            </a:r>
            <a:endParaRPr lang="zh-TW" altLang="en-US" sz="28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864115" y="4994440"/>
            <a:ext cx="58496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所以每個</a:t>
            </a:r>
            <a:r>
              <a:rPr lang="en-US" altLang="zh-TW" sz="2400" dirty="0" smtClean="0"/>
              <a:t>Residue</a:t>
            </a:r>
            <a:r>
              <a:rPr lang="zh-TW" altLang="en-US" sz="2400" dirty="0" smtClean="0"/>
              <a:t>都有屬於它的</a:t>
            </a:r>
            <a:r>
              <a:rPr lang="en-US" altLang="zh-TW" sz="2400" dirty="0"/>
              <a:t>torsion </a:t>
            </a:r>
            <a:r>
              <a:rPr lang="en-US" altLang="zh-TW" sz="2400" dirty="0" smtClean="0"/>
              <a:t>angle</a:t>
            </a:r>
          </a:p>
          <a:p>
            <a:endParaRPr lang="zh-TW" altLang="en-US" sz="2400" dirty="0"/>
          </a:p>
        </p:txBody>
      </p:sp>
      <p:pic>
        <p:nvPicPr>
          <p:cNvPr id="13" name="Picture 2" descr="https://www3.cmbi.umcn.nl/wiki/images/0/08/Torsionangl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882" y="2678205"/>
            <a:ext cx="4330266" cy="208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橢圓 13"/>
          <p:cNvSpPr/>
          <p:nvPr/>
        </p:nvSpPr>
        <p:spPr>
          <a:xfrm>
            <a:off x="6558954" y="3768905"/>
            <a:ext cx="416277" cy="4076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7212589" y="3843681"/>
            <a:ext cx="383966" cy="4172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14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看懂</a:t>
            </a:r>
            <a:r>
              <a:rPr lang="en-US" altLang="zh-TW" dirty="0" smtClean="0"/>
              <a:t>domain</a:t>
            </a:r>
            <a:r>
              <a:rPr lang="zh-TW" altLang="en-US" dirty="0" smtClean="0"/>
              <a:t>上的</a:t>
            </a:r>
            <a:r>
              <a:rPr lang="en-US" altLang="zh-TW" dirty="0" smtClean="0"/>
              <a:t>residues</a:t>
            </a:r>
            <a:r>
              <a:rPr lang="zh-TW" altLang="en-US" dirty="0" smtClean="0"/>
              <a:t>與</a:t>
            </a:r>
            <a:r>
              <a:rPr lang="en-US" altLang="zh-TW" dirty="0" smtClean="0"/>
              <a:t>distances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915" y="1359510"/>
            <a:ext cx="3606844" cy="5400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707713" y="6488668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Residue 1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394502" y="39935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29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617785" y="498230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Residue </a:t>
            </a:r>
            <a:r>
              <a:rPr lang="en-US" altLang="zh-TW" dirty="0" smtClean="0"/>
              <a:t> 41</a:t>
            </a:r>
            <a:endParaRPr lang="zh-TW" altLang="en-US" dirty="0"/>
          </a:p>
        </p:txBody>
      </p:sp>
      <p:pic>
        <p:nvPicPr>
          <p:cNvPr id="9" name="Picture 6" descr="Skeletal formula of butyric acid with the alpha, beta, and gamma carbons mark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058" y="2529755"/>
            <a:ext cx="2315747" cy="122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6740769" y="2006535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每</a:t>
            </a:r>
            <a:r>
              <a:rPr lang="zh-TW" altLang="en-US" sz="2800" dirty="0" smtClean="0"/>
              <a:t>一個</a:t>
            </a:r>
            <a:r>
              <a:rPr lang="en-US" altLang="zh-TW" sz="2800" dirty="0" smtClean="0"/>
              <a:t>Residue</a:t>
            </a:r>
            <a:r>
              <a:rPr lang="zh-TW" altLang="en-US" sz="2800" dirty="0" smtClean="0"/>
              <a:t>都有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492153" y="324134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的結構</a:t>
            </a:r>
            <a:endParaRPr lang="zh-TW" altLang="en-US" sz="2800" dirty="0"/>
          </a:p>
        </p:txBody>
      </p:sp>
      <p:sp>
        <p:nvSpPr>
          <p:cNvPr id="15" name="橢圓 14"/>
          <p:cNvSpPr/>
          <p:nvPr/>
        </p:nvSpPr>
        <p:spPr>
          <a:xfrm>
            <a:off x="8284418" y="2859577"/>
            <a:ext cx="383966" cy="417217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5657090" y="4104775"/>
                <a:ext cx="6370590" cy="7820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dirty="0" smtClean="0"/>
                  <a:t>先定位每個</a:t>
                </a:r>
                <a:r>
                  <a:rPr lang="en-US" altLang="zh-TW" sz="2000" dirty="0" smtClean="0"/>
                  <a:t>Residue </a:t>
                </a:r>
                <a:r>
                  <a:rPr lang="en-US" altLang="zh-TW" sz="2000" i="1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zh-TW" altLang="en-US" sz="2000" dirty="0" smtClean="0"/>
                  <a:t>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TW" altLang="en-US" sz="200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zh-TW" alt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2000" dirty="0" smtClean="0"/>
                  <a:t>𝑎</a:t>
                </a:r>
                <a:r>
                  <a:rPr lang="zh-TW" altLang="en-US" sz="2000" dirty="0"/>
                  <a:t>𝑡𝑜𝑚</a:t>
                </a:r>
                <a:r>
                  <a:rPr lang="zh-TW" altLang="en-US" sz="2000" dirty="0" smtClean="0"/>
                  <a:t>的</a:t>
                </a:r>
                <a:r>
                  <a:rPr lang="en-US" altLang="zh-TW" sz="2000" dirty="0" smtClean="0"/>
                  <a:t>3</a:t>
                </a:r>
                <a:r>
                  <a:rPr lang="zh-TW" altLang="en-US" sz="2000" dirty="0" smtClean="0"/>
                  <a:t>維座標位置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，</a:t>
                </a:r>
                <a:endParaRPr lang="en-US" altLang="zh-TW" sz="2000" dirty="0" smtClean="0"/>
              </a:p>
              <a:p>
                <a:r>
                  <a:rPr lang="zh-TW" altLang="en-US" sz="2000" dirty="0" smtClean="0"/>
                  <a:t>則</a:t>
                </a:r>
                <a:r>
                  <a:rPr lang="en-US" altLang="zh-TW" sz="2000" dirty="0"/>
                  <a:t>Residue </a:t>
                </a:r>
                <a:r>
                  <a:rPr lang="en-US" altLang="zh-TW" sz="2000" i="1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zh-TW" altLang="en-US" sz="2000" dirty="0" smtClean="0"/>
                  <a:t>與</a:t>
                </a:r>
                <a:r>
                  <a:rPr lang="en-US" altLang="zh-TW" sz="2000" dirty="0"/>
                  <a:t>Residue </a:t>
                </a:r>
                <a:r>
                  <a:rPr lang="en-US" altLang="zh-TW" sz="2000" i="1" dirty="0" smtClean="0">
                    <a:solidFill>
                      <a:srgbClr val="FF0000"/>
                    </a:solidFill>
                  </a:rPr>
                  <a:t>j</a:t>
                </a:r>
                <a:r>
                  <a:rPr lang="zh-TW" altLang="en-US" sz="2000" dirty="0" smtClean="0"/>
                  <a:t>的距離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090" y="4104775"/>
                <a:ext cx="6370590" cy="782009"/>
              </a:xfrm>
              <a:prstGeom prst="rect">
                <a:avLst/>
              </a:prstGeom>
              <a:blipFill>
                <a:blip r:embed="rId4"/>
                <a:stretch>
                  <a:fillRect l="-957" t="-4651" r="-287" b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090" y="1702411"/>
            <a:ext cx="6251279" cy="472672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106298" y="5795637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Residue 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974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6184" y="365125"/>
            <a:ext cx="11711353" cy="1325563"/>
          </a:xfrm>
        </p:spPr>
        <p:txBody>
          <a:bodyPr/>
          <a:lstStyle/>
          <a:p>
            <a:r>
              <a:rPr lang="zh-TW" altLang="en-US" dirty="0"/>
              <a:t>看</a:t>
            </a:r>
            <a:r>
              <a:rPr lang="zh-TW" altLang="en-US" dirty="0" smtClean="0"/>
              <a:t>懂</a:t>
            </a:r>
            <a:r>
              <a:rPr lang="en-US" altLang="zh-TW" dirty="0">
                <a:solidFill>
                  <a:srgbClr val="FF0000"/>
                </a:solidFill>
              </a:rPr>
              <a:t>protein sequences (S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/>
              <a:t>上的</a:t>
            </a:r>
            <a:r>
              <a:rPr lang="en-US" altLang="zh-TW" dirty="0"/>
              <a:t>residues</a:t>
            </a:r>
            <a:r>
              <a:rPr lang="zh-TW" altLang="en-US" dirty="0"/>
              <a:t>與</a:t>
            </a:r>
            <a:r>
              <a:rPr lang="en-US" altLang="zh-TW" dirty="0"/>
              <a:t>distances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endParaRPr lang="zh-TW" altLang="en-US" dirty="0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581150" y="2158207"/>
            <a:ext cx="1869831" cy="4351338"/>
          </a:xfrm>
        </p:spPr>
        <p:txBody>
          <a:bodyPr/>
          <a:lstStyle/>
          <a:p>
            <a:pPr marL="0" indent="0" algn="ctr">
              <a:buNone/>
            </a:pP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altLang="zh-TW" dirty="0" smtClean="0">
                <a:solidFill>
                  <a:srgbClr val="FF0000"/>
                </a:solidFill>
              </a:rPr>
              <a:t>T0990</a:t>
            </a:r>
            <a:r>
              <a:rPr lang="en-US" altLang="zh-TW" dirty="0" smtClean="0"/>
              <a:t>-</a:t>
            </a:r>
            <a:r>
              <a:rPr lang="en-US" altLang="zh-TW" dirty="0" smtClean="0">
                <a:solidFill>
                  <a:srgbClr val="0000FF"/>
                </a:solidFill>
              </a:rPr>
              <a:t>D1</a:t>
            </a:r>
          </a:p>
          <a:p>
            <a:pPr marL="0" indent="0" algn="ctr">
              <a:buNone/>
            </a:pPr>
            <a:endParaRPr lang="en-US" altLang="zh-TW" dirty="0" smtClean="0">
              <a:solidFill>
                <a:srgbClr val="0000FF"/>
              </a:solidFill>
            </a:endParaRPr>
          </a:p>
          <a:p>
            <a:pPr marL="0" indent="0" algn="ctr">
              <a:buNone/>
            </a:pPr>
            <a:r>
              <a:rPr lang="en-US" altLang="zh-TW" dirty="0" smtClean="0"/>
              <a:t>T0990-</a:t>
            </a:r>
            <a:r>
              <a:rPr lang="en-US" altLang="zh-TW" dirty="0" smtClean="0">
                <a:solidFill>
                  <a:srgbClr val="0000FF"/>
                </a:solidFill>
              </a:rPr>
              <a:t>D2</a:t>
            </a:r>
          </a:p>
          <a:p>
            <a:pPr marL="0" indent="0" algn="ctr">
              <a:buNone/>
            </a:pPr>
            <a:endParaRPr lang="en-US" altLang="zh-TW" dirty="0" smtClean="0">
              <a:solidFill>
                <a:srgbClr val="0000FF"/>
              </a:solidFill>
            </a:endParaRPr>
          </a:p>
          <a:p>
            <a:pPr marL="0" indent="0" algn="ctr">
              <a:buNone/>
            </a:pPr>
            <a:r>
              <a:rPr lang="en-US" altLang="zh-TW" dirty="0" smtClean="0"/>
              <a:t>T0990-</a:t>
            </a:r>
            <a:r>
              <a:rPr lang="en-US" altLang="zh-TW" dirty="0" smtClean="0">
                <a:solidFill>
                  <a:srgbClr val="0000FF"/>
                </a:solidFill>
              </a:rPr>
              <a:t>D3</a:t>
            </a:r>
            <a:endParaRPr lang="zh-TW" altLang="en-US" dirty="0">
              <a:solidFill>
                <a:srgbClr val="0000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981" y="1690688"/>
            <a:ext cx="1504950" cy="17621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4549"/>
            <a:ext cx="1581150" cy="19145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731" y="4333876"/>
            <a:ext cx="1600200" cy="17907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734" y="1520702"/>
            <a:ext cx="6246000" cy="521019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/>
          <a:srcRect l="92331"/>
          <a:stretch/>
        </p:blipFill>
        <p:spPr>
          <a:xfrm>
            <a:off x="11579734" y="1762437"/>
            <a:ext cx="479409" cy="472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2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Improved protein structure prediction using potentials from deep learning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(</a:t>
            </a:r>
            <a:r>
              <a:rPr lang="en-US" altLang="zh-TW" dirty="0" err="1" smtClean="0"/>
              <a:t>AlphaFold</a:t>
            </a:r>
            <a:r>
              <a:rPr lang="en-US" altLang="zh-TW" dirty="0" smtClean="0"/>
              <a:t> 1)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385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410"/>
                <a:ext cx="10515600" cy="6057553"/>
              </a:xfrm>
            </p:spPr>
            <p:txBody>
              <a:bodyPr/>
              <a:lstStyle/>
              <a:p>
                <a:r>
                  <a:rPr lang="zh-TW" altLang="en-US" dirty="0" smtClean="0"/>
                  <a:t>目的</a:t>
                </a:r>
                <a:r>
                  <a:rPr lang="en-US" altLang="zh-TW" dirty="0"/>
                  <a:t>: protein structure prediction</a:t>
                </a:r>
              </a:p>
              <a:p>
                <a:r>
                  <a:rPr lang="zh-TW" altLang="en-US" dirty="0"/>
                  <a:t>評分方式</a:t>
                </a:r>
                <a:r>
                  <a:rPr lang="en-US" altLang="zh-TW" dirty="0" smtClean="0"/>
                  <a:t>:</a:t>
                </a:r>
              </a:p>
              <a:p>
                <a:pPr lvl="1"/>
                <a:r>
                  <a:rPr lang="zh-TW" altLang="en-US" dirty="0" smtClean="0"/>
                  <a:t> </a:t>
                </a:r>
                <a:r>
                  <a:rPr lang="en-US" altLang="zh-TW" dirty="0"/>
                  <a:t>Template modelling scores (TM scores)</a:t>
                </a:r>
                <a:r>
                  <a:rPr lang="zh-TW" altLang="en-US" dirty="0"/>
                  <a:t> </a:t>
                </a:r>
                <a:endParaRPr lang="en-US" altLang="zh-TW" dirty="0" smtClean="0"/>
              </a:p>
              <a:p>
                <a:pPr lvl="2"/>
                <a:r>
                  <a:rPr lang="zh-TW" altLang="en-US" dirty="0" smtClean="0"/>
                  <a:t>數值</a:t>
                </a:r>
                <a:r>
                  <a:rPr lang="zh-TW" altLang="en-US" dirty="0"/>
                  <a:t>介於</a:t>
                </a:r>
                <a:r>
                  <a:rPr lang="en-US" altLang="zh-TW" dirty="0" smtClean="0"/>
                  <a:t>0~1</a:t>
                </a:r>
                <a:endParaRPr lang="en-US" altLang="zh-TW" dirty="0"/>
              </a:p>
              <a:p>
                <a:pPr lvl="2"/>
                <a:r>
                  <a:rPr lang="zh-TW" altLang="en-US" dirty="0"/>
                  <a:t>主要評價「整體」</a:t>
                </a:r>
                <a:r>
                  <a:rPr lang="zh-TW" altLang="en-US" dirty="0" smtClean="0"/>
                  <a:t>結構</a:t>
                </a:r>
                <a:endParaRPr lang="en-US" altLang="zh-TW" dirty="0" smtClean="0"/>
              </a:p>
              <a:p>
                <a:pPr lvl="2"/>
                <a:endParaRPr lang="en-US" altLang="zh-TW" dirty="0"/>
              </a:p>
              <a:p>
                <a:pPr lvl="2"/>
                <a:endParaRPr lang="zh-TW" altLang="en-US" dirty="0"/>
              </a:p>
              <a:p>
                <a:pPr lvl="1"/>
                <a:r>
                  <a:rPr lang="en-US" altLang="zh-TW" dirty="0" smtClean="0"/>
                  <a:t>local distance difference test (</a:t>
                </a:r>
                <a:r>
                  <a:rPr lang="en-US" altLang="zh-TW" dirty="0" err="1" smtClean="0"/>
                  <a:t>lDDT</a:t>
                </a:r>
                <a:r>
                  <a:rPr lang="en-US" altLang="zh-TW" dirty="0" smtClean="0"/>
                  <a:t>)</a:t>
                </a:r>
              </a:p>
              <a:p>
                <a:pPr lvl="2"/>
                <a:r>
                  <a:rPr lang="zh-TW" altLang="en-US" dirty="0" smtClean="0"/>
                  <a:t>只需要</a:t>
                </a:r>
                <a:r>
                  <a:rPr lang="zh-TW" altLang="en-US" dirty="0">
                    <a:solidFill>
                      <a:srgbClr val="7030A0"/>
                    </a:solidFill>
                  </a:rPr>
                  <a:t>局部</a:t>
                </a:r>
                <a:r>
                  <a:rPr lang="zh-TW" altLang="en-US" dirty="0" smtClean="0">
                    <a:solidFill>
                      <a:srgbClr val="7030A0"/>
                    </a:solidFill>
                  </a:rPr>
                  <a:t>結構的</a:t>
                </a:r>
                <a:r>
                  <a:rPr lang="en-US" altLang="zh-TW" dirty="0" smtClean="0">
                    <a:solidFill>
                      <a:srgbClr val="7030A0"/>
                    </a:solidFill>
                  </a:rPr>
                  <a:t>pairwise</a:t>
                </a:r>
                <a:r>
                  <a:rPr lang="zh-TW" altLang="en-US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rgbClr val="7030A0"/>
                    </a:solidFill>
                  </a:rPr>
                  <a:t>distance</a:t>
                </a:r>
              </a:p>
              <a:p>
                <a:pPr lvl="2"/>
                <a:r>
                  <a:rPr lang="zh-TW" altLang="en-US" dirty="0" smtClean="0"/>
                  <a:t>不</a:t>
                </a:r>
                <a:r>
                  <a:rPr lang="zh-TW" altLang="en-US" dirty="0"/>
                  <a:t>需要</a:t>
                </a:r>
                <a:r>
                  <a:rPr lang="zh-TW" altLang="en-US" dirty="0" smtClean="0"/>
                  <a:t>真的對齊</a:t>
                </a:r>
                <a:endParaRPr lang="en-US" altLang="zh-TW" dirty="0" smtClean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𝑙𝐷𝐷𝑇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0.5,1,2,4</m:t>
                              </m:r>
                            </m:e>
                          </m:d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≥</m:t>
                                      </m:r>
                                      <m:r>
                                        <a:rPr lang="en-US" altLang="zh-TW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15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  <m:t>𝟙</m:t>
                                      </m:r>
                                      <m:d>
                                        <m:d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altLang="zh-TW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b="0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b="0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b="0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≥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15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nary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lvl="2"/>
                <a:endParaRPr lang="zh-TW" altLang="en-US" dirty="0"/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410"/>
                <a:ext cx="10515600" cy="6057553"/>
              </a:xfrm>
              <a:blipFill>
                <a:blip r:embed="rId2"/>
                <a:stretch>
                  <a:fillRect l="-1043" t="-1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59" y="119410"/>
            <a:ext cx="4828402" cy="36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1006" y="3883533"/>
            <a:ext cx="1893899" cy="2974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684587" y="4979761"/>
                <a:ext cx="5857629" cy="7820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dirty="0" smtClean="0"/>
                  <a:t>每個</a:t>
                </a:r>
                <a:r>
                  <a:rPr lang="en-US" altLang="zh-TW" sz="2000" dirty="0" smtClean="0"/>
                  <a:t>Residue </a:t>
                </a:r>
                <a:r>
                  <a:rPr lang="en-US" altLang="zh-TW" sz="2000" i="1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zh-TW" altLang="en-US" sz="2000" dirty="0" smtClean="0"/>
                  <a:t>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TW" altLang="en-US" sz="200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zh-TW" alt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2000" dirty="0" smtClean="0"/>
                  <a:t>𝑎</a:t>
                </a:r>
                <a:r>
                  <a:rPr lang="zh-TW" altLang="en-US" sz="2000" dirty="0"/>
                  <a:t>𝑡𝑜</a:t>
                </a:r>
                <a:r>
                  <a:rPr lang="zh-TW" altLang="en-US" sz="2000" dirty="0" smtClean="0"/>
                  <a:t>𝑚在</a:t>
                </a:r>
                <a:r>
                  <a:rPr lang="en-US" altLang="zh-TW" sz="2000" dirty="0" smtClean="0"/>
                  <a:t>3</a:t>
                </a:r>
                <a:r>
                  <a:rPr lang="zh-TW" altLang="en-US" sz="2000" dirty="0" smtClean="0"/>
                  <a:t>維座標的位置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，</a:t>
                </a:r>
                <a:endParaRPr lang="en-US" altLang="zh-TW" sz="2000" dirty="0" smtClean="0"/>
              </a:p>
              <a:p>
                <a:r>
                  <a:rPr lang="zh-TW" altLang="en-US" sz="2000" dirty="0" smtClean="0"/>
                  <a:t>則</a:t>
                </a:r>
                <a:r>
                  <a:rPr lang="en-US" altLang="zh-TW" sz="2000" dirty="0"/>
                  <a:t>Residue </a:t>
                </a:r>
                <a:r>
                  <a:rPr lang="en-US" altLang="zh-TW" sz="2000" i="1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zh-TW" altLang="en-US" sz="2000" dirty="0" smtClean="0"/>
                  <a:t>與</a:t>
                </a:r>
                <a:r>
                  <a:rPr lang="en-US" altLang="zh-TW" sz="2000" dirty="0"/>
                  <a:t>Residue </a:t>
                </a:r>
                <a:r>
                  <a:rPr lang="en-US" altLang="zh-TW" sz="2000" i="1" dirty="0" smtClean="0">
                    <a:solidFill>
                      <a:srgbClr val="FF0000"/>
                    </a:solidFill>
                  </a:rPr>
                  <a:t>j</a:t>
                </a:r>
                <a:r>
                  <a:rPr lang="zh-TW" altLang="en-US" sz="2000" dirty="0" smtClean="0"/>
                  <a:t>的距離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87" y="4979761"/>
                <a:ext cx="5857629" cy="782009"/>
              </a:xfrm>
              <a:prstGeom prst="rect">
                <a:avLst/>
              </a:prstGeom>
              <a:blipFill>
                <a:blip r:embed="rId5"/>
                <a:stretch>
                  <a:fillRect l="-1041" t="-5469" r="-520" b="-101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28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AlphaFold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0"/>
            <a:ext cx="96774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7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AlphaFold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2978"/>
            <a:ext cx="10515600" cy="31971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09941" y="172295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Input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5107" y="1703646"/>
            <a:ext cx="1770185" cy="96770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450123" y="168979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T0986s2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b="2369"/>
          <a:stretch/>
        </p:blipFill>
        <p:spPr>
          <a:xfrm>
            <a:off x="9964249" y="5246657"/>
            <a:ext cx="1760146" cy="158161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411286" y="4431323"/>
            <a:ext cx="2313109" cy="241102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585419" y="645894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Output</a:t>
            </a:r>
            <a:endParaRPr lang="zh-TW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180228" y="5361468"/>
                <a:ext cx="4678095" cy="1375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 smtClean="0">
                    <a:solidFill>
                      <a:srgbClr val="FF0000"/>
                    </a:solidFill>
                  </a:rPr>
                  <a:t>T0986s2</a:t>
                </a:r>
                <a:r>
                  <a:rPr lang="zh-TW" altLang="en-US" sz="2000" dirty="0" smtClean="0"/>
                  <a:t>上</a:t>
                </a:r>
                <a:r>
                  <a:rPr lang="zh-TW" altLang="en-US" sz="2000" dirty="0"/>
                  <a:t>共</a:t>
                </a:r>
                <a:r>
                  <a:rPr lang="zh-TW" altLang="en-US" sz="2000" dirty="0" smtClean="0"/>
                  <a:t>有</a:t>
                </a:r>
                <a:r>
                  <a:rPr lang="en-US" altLang="zh-TW" sz="2000" dirty="0" smtClean="0"/>
                  <a:t>L=155</a:t>
                </a:r>
                <a:r>
                  <a:rPr lang="zh-TW" altLang="en-US" sz="2000" dirty="0" smtClean="0"/>
                  <a:t>個</a:t>
                </a:r>
                <a:r>
                  <a:rPr lang="en-US" altLang="zh-TW" sz="2000" dirty="0" smtClean="0"/>
                  <a:t>residues</a:t>
                </a:r>
              </a:p>
              <a:p>
                <a:pPr marL="342900" indent="-342900">
                  <a:buAutoNum type="arabicPeriod"/>
                </a:pPr>
                <a:r>
                  <a:rPr lang="zh-TW" altLang="en-US" sz="2000" dirty="0" smtClean="0"/>
                  <a:t>每個</a:t>
                </a:r>
                <a:r>
                  <a:rPr lang="en-US" altLang="zh-TW" sz="2000" dirty="0" smtClean="0"/>
                  <a:t>residue</a:t>
                </a:r>
                <a:r>
                  <a:rPr lang="zh-TW" altLang="en-US" sz="2000" dirty="0" smtClean="0"/>
                  <a:t>都有</a:t>
                </a:r>
                <a:r>
                  <a:rPr lang="en-US" altLang="zh-TW" sz="2000" dirty="0"/>
                  <a:t>torsion angle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000" dirty="0" smtClean="0"/>
              </a:p>
              <a:p>
                <a:pPr marL="342900" indent="-342900">
                  <a:buAutoNum type="arabicPeriod"/>
                </a:pPr>
                <a:r>
                  <a:rPr lang="zh-TW" altLang="en-US" sz="2000" dirty="0"/>
                  <a:t>每</a:t>
                </a:r>
                <a:r>
                  <a:rPr lang="zh-TW" altLang="en-US" sz="2000" dirty="0" smtClean="0"/>
                  <a:t>個</a:t>
                </a:r>
                <a:r>
                  <a:rPr lang="en-US" altLang="zh-TW" sz="2000" dirty="0" smtClean="0"/>
                  <a:t>residue</a:t>
                </a:r>
                <a:r>
                  <a:rPr lang="zh-TW" altLang="en-US" sz="2000" dirty="0" smtClean="0"/>
                  <a:t>都定位出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zh-TW" altLang="en-US" sz="2000" dirty="0" smtClean="0"/>
                  <a:t>位置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000" dirty="0" smtClean="0"/>
                  <a:t>，進而得到</a:t>
                </a:r>
                <a:r>
                  <a:rPr lang="en-US" altLang="zh-TW" sz="2000" dirty="0" smtClean="0"/>
                  <a:t>residue </a:t>
                </a:r>
                <a:r>
                  <a:rPr lang="en-US" altLang="zh-TW" sz="2000" i="1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en-US" altLang="zh-TW" sz="2000" i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zh-TW" altLang="en-US" sz="2000" dirty="0" smtClean="0"/>
                  <a:t>與</a:t>
                </a:r>
                <a:r>
                  <a:rPr lang="en-US" altLang="zh-TW" sz="2000" dirty="0" smtClean="0"/>
                  <a:t>residue </a:t>
                </a:r>
                <a:r>
                  <a:rPr lang="en-US" altLang="zh-TW" sz="2000" i="1" dirty="0" smtClean="0">
                    <a:solidFill>
                      <a:srgbClr val="FF0000"/>
                    </a:solidFill>
                  </a:rPr>
                  <a:t>j </a:t>
                </a:r>
                <a:r>
                  <a:rPr lang="zh-TW" altLang="en-US" sz="2000" dirty="0" smtClean="0"/>
                  <a:t>的</a:t>
                </a:r>
                <a:r>
                  <a:rPr lang="zh-TW" altLang="en-US" sz="2000" dirty="0"/>
                  <a:t>距離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228" y="5361468"/>
                <a:ext cx="4678095" cy="1375441"/>
              </a:xfrm>
              <a:prstGeom prst="rect">
                <a:avLst/>
              </a:prstGeom>
              <a:blipFill>
                <a:blip r:embed="rId4"/>
                <a:stretch>
                  <a:fillRect l="-1434" t="-2667" b="-5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15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9" grpId="0" animBg="1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AlphaFold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2978"/>
            <a:ext cx="10515600" cy="31971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09941" y="1722954"/>
            <a:ext cx="6719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Input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5107" y="1703646"/>
            <a:ext cx="1770185" cy="967709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50123" y="1689791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T0986s2 (</a:t>
            </a:r>
            <a:r>
              <a:rPr lang="zh-TW" altLang="en-US" dirty="0" smtClean="0">
                <a:solidFill>
                  <a:srgbClr val="FF0000"/>
                </a:solidFill>
              </a:rPr>
              <a:t>未知</a:t>
            </a:r>
            <a:r>
              <a:rPr lang="en-US" altLang="zh-TW" dirty="0" smtClean="0">
                <a:solidFill>
                  <a:srgbClr val="FF0000"/>
                </a:solidFill>
              </a:rPr>
              <a:t>sequence,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S)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b="2369"/>
          <a:stretch/>
        </p:blipFill>
        <p:spPr>
          <a:xfrm>
            <a:off x="9964249" y="5246657"/>
            <a:ext cx="1760146" cy="158161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411286" y="4431323"/>
            <a:ext cx="2313109" cy="241102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585419" y="6458943"/>
            <a:ext cx="82586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Output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8084" y="4656407"/>
            <a:ext cx="3337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Protein Data Bank (PDB)</a:t>
            </a:r>
          </a:p>
          <a:p>
            <a:pPr algn="ctr"/>
            <a:r>
              <a:rPr lang="zh-TW" altLang="en-US" sz="2400" dirty="0" smtClean="0">
                <a:solidFill>
                  <a:srgbClr val="FF0000"/>
                </a:solidFill>
              </a:rPr>
              <a:t>多種已知結構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9948" y="3798277"/>
            <a:ext cx="3337773" cy="18385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Picture 2" descr="https://upload.wikimedia.org/wikipedia/commons/5/5f/Protein_structure_%28full%29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2" b="86597"/>
          <a:stretch/>
        </p:blipFill>
        <p:spPr bwMode="auto">
          <a:xfrm>
            <a:off x="3713870" y="887867"/>
            <a:ext cx="3333545" cy="78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55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前情提要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17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6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未知</a:t>
            </a:r>
            <a:r>
              <a:rPr lang="en-US" altLang="zh-TW" dirty="0"/>
              <a:t>sequence, </a:t>
            </a:r>
            <a:r>
              <a:rPr lang="en-US" altLang="zh-TW" dirty="0" smtClean="0"/>
              <a:t>S,</a:t>
            </a:r>
            <a:r>
              <a:rPr lang="zh-TW" altLang="en-US" dirty="0" smtClean="0"/>
              <a:t> 與</a:t>
            </a:r>
            <a:r>
              <a:rPr lang="en-US" altLang="zh-TW" dirty="0" smtClean="0"/>
              <a:t>PDB</a:t>
            </a:r>
            <a:r>
              <a:rPr lang="zh-TW" altLang="en-US" dirty="0" smtClean="0"/>
              <a:t>的關聯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altLang="zh-TW" dirty="0"/>
              <a:t>Considerable progress has recently been made by leveraging genetic information. </a:t>
            </a:r>
            <a:endParaRPr lang="en-US" altLang="zh-TW" dirty="0" smtClean="0"/>
          </a:p>
          <a:p>
            <a:r>
              <a:rPr lang="en-US" altLang="zh-TW" dirty="0" smtClean="0"/>
              <a:t>It </a:t>
            </a:r>
            <a:r>
              <a:rPr lang="en-US" altLang="zh-TW" dirty="0"/>
              <a:t>is possible to infer which amino acid residues are in </a:t>
            </a:r>
            <a:r>
              <a:rPr lang="en-US" altLang="zh-TW" dirty="0">
                <a:solidFill>
                  <a:srgbClr val="FF0000"/>
                </a:solidFill>
              </a:rPr>
              <a:t>contact</a:t>
            </a:r>
            <a:r>
              <a:rPr lang="en-US" altLang="zh-TW" dirty="0"/>
              <a:t> by analyzing covariation in </a:t>
            </a:r>
            <a:r>
              <a:rPr lang="en-US" altLang="zh-TW" sz="3600" dirty="0">
                <a:solidFill>
                  <a:srgbClr val="FF0000"/>
                </a:solidFill>
              </a:rPr>
              <a:t>homologous sequences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0000FF"/>
                </a:solidFill>
              </a:rPr>
              <a:t>which aids in the prediction of protein </a:t>
            </a:r>
            <a:r>
              <a:rPr lang="en-US" altLang="zh-TW" dirty="0" smtClean="0">
                <a:solidFill>
                  <a:srgbClr val="0000FF"/>
                </a:solidFill>
              </a:rPr>
              <a:t>structures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927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AlphaFold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2978"/>
            <a:ext cx="10515600" cy="31971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09941" y="1722954"/>
            <a:ext cx="6719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Input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5107" y="1703646"/>
            <a:ext cx="1770185" cy="967709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50123" y="1689791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未知</a:t>
            </a:r>
            <a:r>
              <a:rPr lang="en-US" altLang="zh-TW" dirty="0" smtClean="0">
                <a:solidFill>
                  <a:srgbClr val="FF0000"/>
                </a:solidFill>
              </a:rPr>
              <a:t>sequence,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b="2369"/>
          <a:stretch/>
        </p:blipFill>
        <p:spPr>
          <a:xfrm>
            <a:off x="9964249" y="5246657"/>
            <a:ext cx="1760146" cy="158161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411286" y="4431323"/>
            <a:ext cx="2313109" cy="241102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585419" y="6458943"/>
            <a:ext cx="82586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Output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8084" y="4656407"/>
            <a:ext cx="3337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Protein Data Bank (PDB)</a:t>
            </a:r>
          </a:p>
          <a:p>
            <a:pPr algn="ctr"/>
            <a:r>
              <a:rPr lang="zh-TW" altLang="en-US" sz="2400" dirty="0" smtClean="0">
                <a:solidFill>
                  <a:srgbClr val="FF0000"/>
                </a:solidFill>
              </a:rPr>
              <a:t>多種已知結構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9948" y="3798277"/>
            <a:ext cx="3337773" cy="18385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89948" y="5950863"/>
            <a:ext cx="5856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0000FF"/>
                </a:solidFill>
              </a:rPr>
              <a:t>存在</a:t>
            </a:r>
            <a:r>
              <a:rPr lang="zh-TW" altLang="en-US" sz="2800" dirty="0" smtClean="0">
                <a:solidFill>
                  <a:srgbClr val="0000FF"/>
                </a:solidFill>
              </a:rPr>
              <a:t>與</a:t>
            </a:r>
            <a:r>
              <a:rPr lang="en-US" altLang="zh-TW" sz="2800" dirty="0" smtClean="0">
                <a:solidFill>
                  <a:srgbClr val="0000FF"/>
                </a:solidFill>
              </a:rPr>
              <a:t>S</a:t>
            </a:r>
            <a:r>
              <a:rPr lang="zh-TW" altLang="en-US" sz="2800" dirty="0" smtClean="0">
                <a:solidFill>
                  <a:srgbClr val="0000FF"/>
                </a:solidFill>
              </a:rPr>
              <a:t>類似的</a:t>
            </a:r>
            <a:r>
              <a:rPr lang="en-US" altLang="zh-TW" sz="2800" dirty="0">
                <a:solidFill>
                  <a:srgbClr val="0000FF"/>
                </a:solidFill>
              </a:rPr>
              <a:t>homologous sequences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3017993" y="5071905"/>
            <a:ext cx="0" cy="83652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91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比對</a:t>
            </a:r>
            <a:r>
              <a:rPr lang="en-US" altLang="zh-TW" dirty="0" smtClean="0">
                <a:solidFill>
                  <a:srgbClr val="FF0000"/>
                </a:solidFill>
              </a:rPr>
              <a:t>S</a:t>
            </a:r>
            <a:r>
              <a:rPr lang="zh-TW" altLang="en-US" dirty="0" smtClean="0"/>
              <a:t>與</a:t>
            </a:r>
            <a:r>
              <a:rPr lang="en-US" altLang="zh-TW" dirty="0" smtClean="0"/>
              <a:t>PDB</a:t>
            </a:r>
            <a:r>
              <a:rPr lang="zh-TW" altLang="en-US" dirty="0" smtClean="0"/>
              <a:t>中的</a:t>
            </a:r>
            <a:r>
              <a:rPr lang="en-US" altLang="zh-TW" dirty="0" smtClean="0"/>
              <a:t>Sequence</a:t>
            </a:r>
            <a:r>
              <a:rPr lang="zh-TW" altLang="en-US" dirty="0" smtClean="0"/>
              <a:t>的工具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HHblits</a:t>
            </a:r>
            <a:endParaRPr lang="en-US" altLang="zh-TW" dirty="0"/>
          </a:p>
          <a:p>
            <a:pPr lvl="1"/>
            <a:r>
              <a:rPr lang="en-US" altLang="zh-TW" dirty="0"/>
              <a:t>we </a:t>
            </a:r>
            <a:r>
              <a:rPr lang="en-US" altLang="zh-TW" dirty="0">
                <a:solidFill>
                  <a:srgbClr val="0000FF"/>
                </a:solidFill>
              </a:rPr>
              <a:t>search</a:t>
            </a:r>
            <a:r>
              <a:rPr lang="en-US" altLang="zh-TW" dirty="0"/>
              <a:t>ed for and </a:t>
            </a:r>
            <a:r>
              <a:rPr lang="en-US" altLang="zh-TW" dirty="0">
                <a:solidFill>
                  <a:srgbClr val="0000FF"/>
                </a:solidFill>
              </a:rPr>
              <a:t>align</a:t>
            </a:r>
            <a:r>
              <a:rPr lang="en-US" altLang="zh-TW" dirty="0"/>
              <a:t>ed to the training sequence </a:t>
            </a:r>
            <a:r>
              <a:rPr lang="en-US" altLang="zh-TW" dirty="0">
                <a:solidFill>
                  <a:srgbClr val="0000FF"/>
                </a:solidFill>
              </a:rPr>
              <a:t>similar protein sequences </a:t>
            </a:r>
            <a:r>
              <a:rPr lang="en-US" altLang="zh-TW" dirty="0"/>
              <a:t>in the </a:t>
            </a:r>
            <a:r>
              <a:rPr lang="en-US" altLang="zh-TW" dirty="0" smtClean="0"/>
              <a:t>Uniclust30 </a:t>
            </a:r>
            <a:r>
              <a:rPr lang="en-US" altLang="zh-TW" dirty="0"/>
              <a:t>dataset with </a:t>
            </a:r>
            <a:r>
              <a:rPr lang="en-US" altLang="zh-TW" dirty="0" err="1" smtClean="0"/>
              <a:t>HHblits</a:t>
            </a:r>
            <a:endParaRPr lang="en-US" altLang="zh-TW" dirty="0"/>
          </a:p>
          <a:p>
            <a:pPr lvl="1"/>
            <a:r>
              <a:rPr lang="en-US" altLang="zh-TW" dirty="0" smtClean="0"/>
              <a:t>Output: </a:t>
            </a:r>
            <a:r>
              <a:rPr lang="zh-TW" altLang="en-US" dirty="0" smtClean="0"/>
              <a:t>多條與</a:t>
            </a:r>
            <a:r>
              <a:rPr lang="en-US" altLang="zh-TW" dirty="0" smtClean="0">
                <a:solidFill>
                  <a:srgbClr val="FF0000"/>
                </a:solidFill>
              </a:rPr>
              <a:t>S</a:t>
            </a:r>
            <a:r>
              <a:rPr lang="zh-TW" altLang="en-US" dirty="0" smtClean="0"/>
              <a:t>相似的</a:t>
            </a:r>
            <a:r>
              <a:rPr lang="en-US" altLang="zh-TW" dirty="0" smtClean="0">
                <a:solidFill>
                  <a:srgbClr val="0000FF"/>
                </a:solidFill>
              </a:rPr>
              <a:t>similar </a:t>
            </a:r>
            <a:r>
              <a:rPr lang="en-US" altLang="zh-TW" dirty="0">
                <a:solidFill>
                  <a:srgbClr val="0000FF"/>
                </a:solidFill>
              </a:rPr>
              <a:t>protein sequences </a:t>
            </a:r>
            <a:endParaRPr lang="en-US" altLang="zh-TW" dirty="0" smtClean="0"/>
          </a:p>
          <a:p>
            <a:r>
              <a:rPr lang="zh-TW" altLang="en-US" dirty="0" smtClean="0"/>
              <a:t>從</a:t>
            </a:r>
            <a:r>
              <a:rPr lang="en-US" altLang="zh-TW" dirty="0">
                <a:solidFill>
                  <a:srgbClr val="0000FF"/>
                </a:solidFill>
              </a:rPr>
              <a:t>similar protein sequences</a:t>
            </a:r>
            <a:r>
              <a:rPr lang="zh-TW" altLang="en-US" dirty="0" smtClean="0"/>
              <a:t>取得</a:t>
            </a:r>
            <a:r>
              <a:rPr lang="en-US" altLang="zh-TW" dirty="0" smtClean="0"/>
              <a:t>MSA</a:t>
            </a:r>
            <a:r>
              <a:rPr lang="zh-TW" altLang="en-US" dirty="0"/>
              <a:t> </a:t>
            </a:r>
            <a:r>
              <a:rPr lang="en-US" altLang="zh-TW" dirty="0" smtClean="0"/>
              <a:t>features</a:t>
            </a:r>
          </a:p>
          <a:p>
            <a:pPr lvl="1"/>
            <a:r>
              <a:rPr lang="en-US" altLang="zh-TW" dirty="0" smtClean="0"/>
              <a:t>Multiple sequence alignment (MSA)</a:t>
            </a:r>
          </a:p>
          <a:p>
            <a:pPr lvl="1"/>
            <a:r>
              <a:rPr lang="en-US" altLang="zh-TW" dirty="0" smtClean="0"/>
              <a:t>And used </a:t>
            </a:r>
            <a:r>
              <a:rPr lang="en-US" altLang="zh-TW" dirty="0">
                <a:solidFill>
                  <a:srgbClr val="0000FF"/>
                </a:solidFill>
              </a:rPr>
              <a:t>the returned MSA</a:t>
            </a:r>
            <a:r>
              <a:rPr lang="en-US" altLang="zh-TW" dirty="0"/>
              <a:t> to generate profile features with the position-specific substitution probabilities for each residue as well as covariation features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809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AlphaFold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2978"/>
            <a:ext cx="10515600" cy="31971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09941" y="1722954"/>
            <a:ext cx="6719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Input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5107" y="1703646"/>
            <a:ext cx="1770185" cy="967709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50123" y="1689791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未知</a:t>
            </a:r>
            <a:r>
              <a:rPr lang="en-US" altLang="zh-TW" dirty="0" smtClean="0">
                <a:solidFill>
                  <a:srgbClr val="FF0000"/>
                </a:solidFill>
              </a:rPr>
              <a:t>sequence,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b="2369"/>
          <a:stretch/>
        </p:blipFill>
        <p:spPr>
          <a:xfrm>
            <a:off x="9964249" y="5246657"/>
            <a:ext cx="1760146" cy="158161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411286" y="4431323"/>
            <a:ext cx="2313109" cy="241102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585419" y="6458943"/>
            <a:ext cx="82586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Output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05749" y="460032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Protein Data Bank (PDB)</a:t>
            </a:r>
          </a:p>
          <a:p>
            <a:pPr algn="ctr"/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多種已知結構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5749" y="3798277"/>
            <a:ext cx="2550698" cy="151425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04015" y="5872097"/>
            <a:ext cx="4235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</a:rPr>
              <a:t>存在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</a:rPr>
              <a:t>與</a:t>
            </a:r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</a:rPr>
              <a:t>類似的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</a:rPr>
              <a:t>homologous sequences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2506867" y="5001566"/>
            <a:ext cx="0" cy="83652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984706" y="3685406"/>
                <a:ext cx="1260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MSA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706" y="3685406"/>
                <a:ext cx="1260858" cy="461665"/>
              </a:xfrm>
              <a:prstGeom prst="rect">
                <a:avLst/>
              </a:prstGeom>
              <a:blipFill>
                <a:blip r:embed="rId4"/>
                <a:stretch>
                  <a:fillRect l="-7767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15"/>
          <p:cNvCxnSpPr/>
          <p:nvPr/>
        </p:nvCxnSpPr>
        <p:spPr>
          <a:xfrm flipV="1">
            <a:off x="3615135" y="4147071"/>
            <a:ext cx="0" cy="169102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594917" y="269905"/>
                <a:ext cx="74412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 smtClean="0"/>
                  <a:t>Q1:</a:t>
                </a:r>
                <a:r>
                  <a:rPr lang="zh-TW" altLang="en-US" sz="2400" dirty="0" smtClean="0"/>
                  <a:t> 請問</a:t>
                </a:r>
                <a:r>
                  <a:rPr lang="en-US" altLang="zh-TW" sz="2400" dirty="0" smtClean="0">
                    <a:solidFill>
                      <a:srgbClr val="FF0000"/>
                    </a:solidFill>
                  </a:rPr>
                  <a:t>S</a:t>
                </a:r>
                <a:r>
                  <a:rPr lang="zh-TW" altLang="en-US" sz="2400" dirty="0" smtClean="0"/>
                  <a:t>上每個</a:t>
                </a:r>
                <a:r>
                  <a:rPr lang="en-US" altLang="zh-TW" sz="2400" dirty="0" smtClean="0">
                    <a:solidFill>
                      <a:srgbClr val="00B050"/>
                    </a:solidFill>
                  </a:rPr>
                  <a:t>residue </a:t>
                </a:r>
                <a:r>
                  <a:rPr lang="en-US" altLang="zh-TW" sz="2400" dirty="0" err="1" smtClean="0">
                    <a:solidFill>
                      <a:srgbClr val="00B050"/>
                    </a:solidFill>
                  </a:rPr>
                  <a:t>i</a:t>
                </a:r>
                <a:r>
                  <a:rPr lang="zh-TW" altLang="en-US" sz="2400" dirty="0" smtClean="0"/>
                  <a:t>的</a:t>
                </a:r>
                <a:r>
                  <a:rPr lang="en-US" altLang="zh-TW" sz="2400" dirty="0" smtClean="0">
                    <a:solidFill>
                      <a:srgbClr val="00B050"/>
                    </a:solidFill>
                  </a:rPr>
                  <a:t>torsion angle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sz="2400" dirty="0" smtClean="0"/>
                  <a:t>是多少</a:t>
                </a:r>
                <a:r>
                  <a:rPr lang="en-US" altLang="zh-TW" sz="2400" dirty="0" smtClean="0"/>
                  <a:t>?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917" y="269905"/>
                <a:ext cx="7441268" cy="461665"/>
              </a:xfrm>
              <a:prstGeom prst="rect">
                <a:avLst/>
              </a:prstGeom>
              <a:blipFill>
                <a:blip r:embed="rId5"/>
                <a:stretch>
                  <a:fillRect l="-131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594917" y="815964"/>
                <a:ext cx="6285310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 smtClean="0"/>
                  <a:t>Q2:</a:t>
                </a:r>
                <a:r>
                  <a:rPr lang="zh-TW" altLang="en-US" sz="2400" dirty="0" smtClean="0"/>
                  <a:t> 請問</a:t>
                </a:r>
                <a:r>
                  <a:rPr lang="en-US" altLang="zh-TW" sz="2400" dirty="0" smtClean="0">
                    <a:solidFill>
                      <a:srgbClr val="FF0000"/>
                    </a:solidFill>
                  </a:rPr>
                  <a:t>S</a:t>
                </a:r>
                <a:r>
                  <a:rPr lang="zh-TW" altLang="en-US" sz="2400" dirty="0" smtClean="0"/>
                  <a:t>上</a:t>
                </a:r>
                <a:r>
                  <a:rPr lang="zh-TW" altLang="en-US" sz="2400" dirty="0" smtClean="0">
                    <a:solidFill>
                      <a:srgbClr val="00B050"/>
                    </a:solidFill>
                  </a:rPr>
                  <a:t>任意</a:t>
                </a:r>
                <a:r>
                  <a:rPr lang="en-US" altLang="zh-TW" sz="2400" dirty="0" smtClean="0">
                    <a:solidFill>
                      <a:srgbClr val="00B050"/>
                    </a:solidFill>
                  </a:rPr>
                  <a:t>residues </a:t>
                </a:r>
                <a:r>
                  <a:rPr lang="en-US" altLang="zh-TW" sz="2400" dirty="0" err="1" smtClean="0">
                    <a:solidFill>
                      <a:srgbClr val="00B050"/>
                    </a:solidFill>
                  </a:rPr>
                  <a:t>i</a:t>
                </a:r>
                <a:r>
                  <a:rPr lang="en-US" altLang="zh-TW" sz="2400" dirty="0" smtClean="0">
                    <a:solidFill>
                      <a:srgbClr val="00B050"/>
                    </a:solidFill>
                  </a:rPr>
                  <a:t>, j </a:t>
                </a:r>
                <a:r>
                  <a:rPr lang="zh-TW" altLang="en-US" sz="2400" dirty="0" smtClean="0"/>
                  <a:t>的距離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TW" altLang="en-US" sz="2400" dirty="0" smtClean="0"/>
                  <a:t>是多少</a:t>
                </a:r>
                <a:r>
                  <a:rPr lang="en-US" altLang="zh-TW" sz="2400" dirty="0" smtClean="0"/>
                  <a:t>?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917" y="815964"/>
                <a:ext cx="6285310" cy="491417"/>
              </a:xfrm>
              <a:prstGeom prst="rect">
                <a:avLst/>
              </a:prstGeom>
              <a:blipFill>
                <a:blip r:embed="rId6"/>
                <a:stretch>
                  <a:fillRect l="-1552" t="-10000" r="-388" b="-2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681354" y="1874457"/>
                <a:ext cx="3901966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vonMises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𝑀𝑆𝐴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354" y="1874457"/>
                <a:ext cx="3901966" cy="5091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5696478" y="5146100"/>
                <a:ext cx="2625142" cy="645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𝑀𝑆𝐴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478" y="5146100"/>
                <a:ext cx="2625142" cy="6450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肘形接點 21"/>
          <p:cNvCxnSpPr>
            <a:endCxn id="20" idx="1"/>
          </p:cNvCxnSpPr>
          <p:nvPr/>
        </p:nvCxnSpPr>
        <p:spPr>
          <a:xfrm rot="5400000">
            <a:off x="4877886" y="4650032"/>
            <a:ext cx="1637184" cy="12700"/>
          </a:xfrm>
          <a:prstGeom prst="bentConnector4">
            <a:avLst>
              <a:gd name="adj1" fmla="val -235"/>
              <a:gd name="adj2" fmla="val 3838457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12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AlphaFold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2978"/>
            <a:ext cx="10515600" cy="31971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09941" y="1722954"/>
            <a:ext cx="6719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Input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5107" y="1703646"/>
            <a:ext cx="1770185" cy="967709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50123" y="1689791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未知</a:t>
            </a:r>
            <a:r>
              <a:rPr lang="en-US" altLang="zh-TW" dirty="0" smtClean="0">
                <a:solidFill>
                  <a:srgbClr val="FF0000"/>
                </a:solidFill>
              </a:rPr>
              <a:t>sequence,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b="2369"/>
          <a:stretch/>
        </p:blipFill>
        <p:spPr>
          <a:xfrm>
            <a:off x="9964249" y="5246657"/>
            <a:ext cx="1760146" cy="158161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411286" y="4431323"/>
            <a:ext cx="2313109" cy="241102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585419" y="6458943"/>
            <a:ext cx="82586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Output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05749" y="460032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Protein Data Bank (PDB)</a:t>
            </a:r>
          </a:p>
          <a:p>
            <a:pPr algn="ctr"/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多種已知結構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5749" y="3798277"/>
            <a:ext cx="2550698" cy="151425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04015" y="5872097"/>
            <a:ext cx="4235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</a:rPr>
              <a:t>存在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</a:rPr>
              <a:t>與</a:t>
            </a:r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</a:rPr>
              <a:t>類似的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</a:rPr>
              <a:t>homologous sequences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2506867" y="5001566"/>
            <a:ext cx="0" cy="83652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984706" y="3685406"/>
                <a:ext cx="1260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MSA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706" y="3685406"/>
                <a:ext cx="1260858" cy="461665"/>
              </a:xfrm>
              <a:prstGeom prst="rect">
                <a:avLst/>
              </a:prstGeom>
              <a:blipFill>
                <a:blip r:embed="rId4"/>
                <a:stretch>
                  <a:fillRect l="-7767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15"/>
          <p:cNvCxnSpPr/>
          <p:nvPr/>
        </p:nvCxnSpPr>
        <p:spPr>
          <a:xfrm flipV="1">
            <a:off x="3615135" y="4147071"/>
            <a:ext cx="0" cy="169102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9566858" y="814792"/>
                <a:ext cx="2625142" cy="645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𝑀𝑆𝐴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6858" y="814792"/>
                <a:ext cx="2625142" cy="6450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4186496" y="2912012"/>
            <a:ext cx="1299904" cy="6611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3036" y="5003447"/>
            <a:ext cx="2352200" cy="1800000"/>
          </a:xfrm>
          <a:prstGeom prst="rect">
            <a:avLst/>
          </a:prstGeom>
        </p:spPr>
      </p:pic>
      <p:cxnSp>
        <p:nvCxnSpPr>
          <p:cNvPr id="24" name="直線單箭頭接點 23"/>
          <p:cNvCxnSpPr/>
          <p:nvPr/>
        </p:nvCxnSpPr>
        <p:spPr>
          <a:xfrm flipV="1">
            <a:off x="5362596" y="1880966"/>
            <a:ext cx="0" cy="904434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6448" y="74039"/>
            <a:ext cx="4832609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3444799" y="915406"/>
                <a:ext cx="16015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TW" sz="2400" dirty="0" smtClean="0"/>
                  <a:t>, </a:t>
                </a:r>
                <a:r>
                  <a:rPr lang="en-US" altLang="zh-TW" sz="2400" dirty="0" smtClean="0">
                    <a:solidFill>
                      <a:srgbClr val="FF0000"/>
                    </a:solidFill>
                  </a:rPr>
                  <a:t>MSA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799" y="915406"/>
                <a:ext cx="1601529" cy="461665"/>
              </a:xfrm>
              <a:prstGeom prst="rect">
                <a:avLst/>
              </a:prstGeom>
              <a:blipFill>
                <a:blip r:embed="rId8"/>
                <a:stretch>
                  <a:fillRect l="-760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06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69" y="993750"/>
            <a:ext cx="3606844" cy="5400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89259" y="35231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29</a:t>
            </a:r>
            <a:endParaRPr lang="zh-TW" altLang="en-US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186469" y="239150"/>
            <a:ext cx="2670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T0955</a:t>
            </a:r>
            <a:r>
              <a:rPr lang="zh-TW" altLang="en-US" sz="2400" dirty="0" smtClean="0"/>
              <a:t>，</a:t>
            </a:r>
            <a:r>
              <a:rPr lang="en-US" altLang="zh-TW" sz="2400" dirty="0" smtClean="0"/>
              <a:t>Residue 29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033552" y="147458"/>
                <a:ext cx="2799869" cy="645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𝑀𝑆𝐴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552" y="147458"/>
                <a:ext cx="2799869" cy="645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658" y="1007817"/>
            <a:ext cx="5103658" cy="54000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266092" y="705529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共用</a:t>
            </a:r>
            <a:r>
              <a:rPr lang="en-US" altLang="zh-TW" dirty="0" smtClean="0"/>
              <a:t>41</a:t>
            </a:r>
            <a:r>
              <a:rPr lang="zh-TW" altLang="en-US" dirty="0" smtClean="0"/>
              <a:t>個</a:t>
            </a:r>
            <a:r>
              <a:rPr lang="en-US" altLang="zh-TW" dirty="0" smtClean="0"/>
              <a:t>residues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/>
          <a:srcRect l="13379"/>
          <a:stretch/>
        </p:blipFill>
        <p:spPr>
          <a:xfrm>
            <a:off x="9073662" y="2092141"/>
            <a:ext cx="3118338" cy="323135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073661" y="1261144"/>
            <a:ext cx="3086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The mode of </a:t>
            </a:r>
          </a:p>
          <a:p>
            <a:r>
              <a:rPr lang="en-US" altLang="zh-TW" sz="2400" dirty="0" smtClean="0"/>
              <a:t>the distance predictions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726401" y="613196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 smtClean="0"/>
              <a:t>distogram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1266092" y="6340775"/>
                <a:ext cx="100517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Contact</a:t>
                </a:r>
                <a:r>
                  <a:rPr lang="en-US" altLang="zh-TW" dirty="0" smtClean="0"/>
                  <a:t>s are typically defined to occur when </a:t>
                </a:r>
                <a:r>
                  <a:rPr lang="en-US" altLang="zh-TW" dirty="0" smtClean="0">
                    <a:solidFill>
                      <a:srgbClr val="0000FF"/>
                    </a:solidFill>
                  </a:rPr>
                  <a:t>the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 smtClean="0">
                    <a:solidFill>
                      <a:srgbClr val="0000FF"/>
                    </a:solidFill>
                  </a:rPr>
                  <a:t>-carbon atoms of 2 residues are within 8Å </a:t>
                </a:r>
                <a:r>
                  <a:rPr lang="en-US" altLang="zh-TW" dirty="0" smtClean="0"/>
                  <a:t>of one another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092" y="6340775"/>
                <a:ext cx="10051726" cy="369332"/>
              </a:xfrm>
              <a:prstGeom prst="rect">
                <a:avLst/>
              </a:prstGeom>
              <a:blipFill>
                <a:blip r:embed="rId6"/>
                <a:stretch>
                  <a:fillRect l="-546" t="-8197" r="-364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30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69" y="993750"/>
            <a:ext cx="3606844" cy="5400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89259" y="35231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29</a:t>
            </a:r>
            <a:endParaRPr lang="zh-TW" altLang="en-US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186469" y="239150"/>
            <a:ext cx="2670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T0955</a:t>
            </a:r>
            <a:r>
              <a:rPr lang="zh-TW" altLang="en-US" sz="2400" dirty="0" smtClean="0"/>
              <a:t>，</a:t>
            </a:r>
            <a:r>
              <a:rPr lang="en-US" altLang="zh-TW" sz="2400" dirty="0" smtClean="0"/>
              <a:t>Residue 29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266092" y="705529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共用</a:t>
            </a:r>
            <a:r>
              <a:rPr lang="en-US" altLang="zh-TW" dirty="0" smtClean="0"/>
              <a:t>41</a:t>
            </a:r>
            <a:r>
              <a:rPr lang="zh-TW" altLang="en-US" dirty="0" smtClean="0"/>
              <a:t>個</a:t>
            </a:r>
            <a:r>
              <a:rPr lang="en-US" altLang="zh-TW" dirty="0" smtClean="0"/>
              <a:t>residues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13379"/>
          <a:stretch/>
        </p:blipFill>
        <p:spPr>
          <a:xfrm>
            <a:off x="9073662" y="2092141"/>
            <a:ext cx="3118338" cy="323135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073661" y="1261144"/>
            <a:ext cx="3086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The mode of </a:t>
            </a:r>
          </a:p>
          <a:p>
            <a:r>
              <a:rPr lang="en-US" altLang="zh-TW" sz="2400" dirty="0" smtClean="0"/>
              <a:t>the distance predictions</a:t>
            </a:r>
            <a:endParaRPr lang="zh-TW" altLang="en-US" sz="24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429" y="1676642"/>
            <a:ext cx="4810994" cy="3637692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4670957" y="1261144"/>
            <a:ext cx="292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Native inter-residue distances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389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AlphaFold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2978"/>
            <a:ext cx="10515600" cy="31971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09941" y="1722954"/>
            <a:ext cx="6719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Input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5107" y="1703646"/>
            <a:ext cx="1770185" cy="967709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50123" y="1689791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未知</a:t>
            </a:r>
            <a:r>
              <a:rPr lang="en-US" altLang="zh-TW" dirty="0" smtClean="0">
                <a:solidFill>
                  <a:srgbClr val="FF0000"/>
                </a:solidFill>
              </a:rPr>
              <a:t>sequence,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b="2369"/>
          <a:stretch/>
        </p:blipFill>
        <p:spPr>
          <a:xfrm>
            <a:off x="9964249" y="5246657"/>
            <a:ext cx="1760146" cy="158161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411286" y="4431323"/>
            <a:ext cx="2313109" cy="241102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585419" y="6458943"/>
            <a:ext cx="82586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Output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05749" y="460032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Protein Data Bank (PDB)</a:t>
            </a:r>
          </a:p>
          <a:p>
            <a:pPr algn="ctr"/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多種已知結構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5749" y="3798277"/>
            <a:ext cx="2550698" cy="151425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04015" y="5872097"/>
            <a:ext cx="4235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</a:rPr>
              <a:t>存在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</a:rPr>
              <a:t>與</a:t>
            </a:r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</a:rPr>
              <a:t>類似的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</a:rPr>
              <a:t>homologous sequences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2506867" y="5001566"/>
            <a:ext cx="0" cy="83652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984706" y="3685406"/>
                <a:ext cx="1260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MSA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706" y="3685406"/>
                <a:ext cx="1260858" cy="461665"/>
              </a:xfrm>
              <a:prstGeom prst="rect">
                <a:avLst/>
              </a:prstGeom>
              <a:blipFill>
                <a:blip r:embed="rId4"/>
                <a:stretch>
                  <a:fillRect l="-7767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15"/>
          <p:cNvCxnSpPr/>
          <p:nvPr/>
        </p:nvCxnSpPr>
        <p:spPr>
          <a:xfrm flipV="1">
            <a:off x="3615135" y="4147071"/>
            <a:ext cx="0" cy="169102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681354" y="1874457"/>
                <a:ext cx="3901966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vonMises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𝑀𝑆𝐴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354" y="1874457"/>
                <a:ext cx="3901966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5696478" y="5146100"/>
                <a:ext cx="2625142" cy="645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𝑀𝑆𝐴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478" y="5146100"/>
                <a:ext cx="2625142" cy="645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肘形接點 21"/>
          <p:cNvCxnSpPr>
            <a:endCxn id="20" idx="1"/>
          </p:cNvCxnSpPr>
          <p:nvPr/>
        </p:nvCxnSpPr>
        <p:spPr>
          <a:xfrm rot="5400000">
            <a:off x="4877886" y="4650032"/>
            <a:ext cx="1637184" cy="12700"/>
          </a:xfrm>
          <a:prstGeom prst="bentConnector4">
            <a:avLst>
              <a:gd name="adj1" fmla="val -235"/>
              <a:gd name="adj2" fmla="val 3838457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Potential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b="1" i="1" smtClean="0"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altLang="zh-TW" dirty="0" smtClean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506439" y="1825625"/>
                <a:ext cx="11352627" cy="4351338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 smtClean="0"/>
                  <a:t>假設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S</a:t>
                </a:r>
                <a:r>
                  <a:rPr lang="zh-TW" altLang="en-US" dirty="0" smtClean="0"/>
                  <a:t>共有</a:t>
                </a:r>
                <a:r>
                  <a:rPr lang="en-US" altLang="zh-TW" dirty="0" smtClean="0"/>
                  <a:t>L</a:t>
                </a:r>
                <a:r>
                  <a:rPr lang="zh-TW" altLang="en-US" dirty="0" smtClean="0"/>
                  <a:t>個</a:t>
                </a:r>
                <a:r>
                  <a:rPr lang="en-US" altLang="zh-TW" dirty="0" smtClean="0"/>
                  <a:t>residues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 smtClean="0"/>
                  <a:t> and </a:t>
                </a:r>
                <a14:m>
                  <m:oMath xmlns:m="http://schemas.openxmlformats.org/officeDocument/2006/math">
                    <m:r>
                      <a:rPr lang="zh-TW" altLang="en-US" b="1" i="1">
                        <a:latin typeface="Cambria Math" panose="02040503050406030204" pitchFamily="18" charset="0"/>
                      </a:rPr>
                      <m:t>𝝍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TW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TW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TW" b="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 smtClean="0"/>
              </a:p>
              <a:p>
                <a:pPr lvl="1"/>
                <a:r>
                  <a:rPr lang="zh-TW" altLang="en-US" dirty="0"/>
                  <a:t>每</a:t>
                </a:r>
                <a:r>
                  <a:rPr lang="zh-TW" altLang="en-US" dirty="0" smtClean="0"/>
                  <a:t>個</a:t>
                </a:r>
                <a:r>
                  <a:rPr lang="en-US" altLang="zh-TW" dirty="0" smtClean="0"/>
                  <a:t>residue</a:t>
                </a:r>
                <a:r>
                  <a:rPr lang="zh-TW" altLang="en-US" dirty="0" smtClean="0"/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zh-TW" altLang="en-US" dirty="0" smtClean="0"/>
                  <a:t>所在位置為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/>
                  <a:t>，紀錄全部</a:t>
                </a:r>
                <a:r>
                  <a:rPr lang="en-US" altLang="zh-TW" dirty="0" smtClean="0"/>
                  <a:t>residues</a:t>
                </a:r>
                <a:r>
                  <a:rPr lang="zh-TW" altLang="en-US" dirty="0" smtClean="0"/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zh-TW" altLang="en-US" dirty="0" smtClean="0"/>
                  <a:t>所在三維空間位置</a:t>
                </a:r>
                <a:endParaRPr lang="en-US" altLang="zh-TW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endParaRPr lang="en-US" altLang="zh-TW" dirty="0" smtClean="0"/>
              </a:p>
              <a:p>
                <a:pPr marL="457200" lvl="1" indent="0">
                  <a:buNone/>
                </a:pPr>
                <a:endParaRPr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2600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d>
                        <m:dPr>
                          <m:ctrlPr>
                            <a:rPr lang="en-US" altLang="zh-TW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600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zh-TW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600" b="1" i="1"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</m:d>
                      <m:r>
                        <a:rPr lang="en-US" altLang="zh-TW" sz="26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sub>
                      </m:sSub>
                      <m:d>
                        <m:dPr>
                          <m:ctrlPr>
                            <a:rPr lang="en-US" altLang="zh-TW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6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sz="2600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</m:d>
                        </m:e>
                      </m:d>
                      <m:r>
                        <a:rPr lang="en-US" altLang="zh-TW" sz="26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</a:rPr>
                            <m:t>𝑡𝑜𝑟𝑠𝑖𝑜𝑛</m:t>
                          </m:r>
                        </m:sub>
                      </m:sSub>
                      <m:d>
                        <m:dPr>
                          <m:ctrlPr>
                            <a:rPr lang="en-US" altLang="zh-TW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600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zh-TW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600" b="1" i="1"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</m:d>
                      <m:r>
                        <a:rPr lang="en-US" altLang="zh-TW" sz="26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</a:rPr>
                            <m:t>2_</m:t>
                          </m:r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</a:rPr>
                            <m:t>𝑠𝑚𝑜𝑜𝑡h</m:t>
                          </m:r>
                        </m:sub>
                      </m:sSub>
                      <m:d>
                        <m:dPr>
                          <m:ctrlPr>
                            <a:rPr lang="en-US" altLang="zh-TW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6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sz="2600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sz="26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𝑑𝑖𝑠𝑡𝑎𝑛𝑐𝑒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𝑀𝑆𝐴</m:t>
                                </m:r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zh-TW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𝑡𝑜𝑟𝑠𝑖𝑜𝑛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vonMises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𝑀𝑆𝐴</m:t>
                                </m:r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zh-TW" dirty="0" smtClean="0"/>
              </a:p>
              <a:p>
                <a:r>
                  <a:rPr lang="zh-TW" altLang="en-US" dirty="0" smtClean="0"/>
                  <a:t>最後結構目標</a:t>
                </a:r>
                <a:r>
                  <a:rPr lang="en-US" altLang="zh-TW" dirty="0" smtClean="0"/>
                  <a:t>:</a:t>
                </a:r>
                <a:r>
                  <a:rPr lang="zh-TW" altLang="en-US" dirty="0" smtClean="0"/>
                  <a:t>找到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zh-TW" altLang="en-US" dirty="0" smtClean="0"/>
                  <a:t>最小化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6439" y="1825625"/>
                <a:ext cx="11352627" cy="4351338"/>
              </a:xfrm>
              <a:blipFill>
                <a:blip r:embed="rId3"/>
                <a:stretch>
                  <a:fillRect l="-967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58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AlphaFold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39" y="2247556"/>
            <a:ext cx="5726680" cy="174111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5934" y="1683921"/>
            <a:ext cx="2366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T0986s2</a:t>
            </a:r>
            <a:r>
              <a:rPr lang="zh-TW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TW" sz="2400" dirty="0" smtClean="0"/>
              <a:t>(L=155)</a:t>
            </a: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719" y="55366"/>
            <a:ext cx="6134304" cy="680263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/>
          <a:srcRect b="2369"/>
          <a:stretch/>
        </p:blipFill>
        <p:spPr>
          <a:xfrm>
            <a:off x="1225999" y="4966249"/>
            <a:ext cx="1760146" cy="158161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840480" y="55366"/>
            <a:ext cx="8157543" cy="680263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3000379" y="5880425"/>
            <a:ext cx="840101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3000379" y="538772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Output</a:t>
            </a:r>
            <a:endParaRPr lang="zh-TW" altLang="en-US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2140" y="4487726"/>
            <a:ext cx="145486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7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Cryo</a:t>
            </a:r>
            <a:r>
              <a:rPr lang="en-US" altLang="zh-TW" dirty="0"/>
              <a:t>-EM structure and Protein structure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19" y="1690688"/>
            <a:ext cx="5143500" cy="49815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568" y="1943100"/>
            <a:ext cx="54197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Simulations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84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Distogram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170" y="21772"/>
            <a:ext cx="768649" cy="9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621" y="814628"/>
            <a:ext cx="743284" cy="9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366" y="1505525"/>
            <a:ext cx="804255" cy="900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346029" y="36479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T0990</a:t>
            </a:r>
            <a:r>
              <a:rPr lang="en-US" altLang="zh-TW" dirty="0"/>
              <a:t>-</a:t>
            </a:r>
            <a:r>
              <a:rPr lang="en-US" altLang="zh-TW" dirty="0">
                <a:solidFill>
                  <a:srgbClr val="0000FF"/>
                </a:solidFill>
              </a:rPr>
              <a:t>D1</a:t>
            </a:r>
          </a:p>
        </p:txBody>
      </p:sp>
      <p:sp>
        <p:nvSpPr>
          <p:cNvPr id="11" name="矩形 10"/>
          <p:cNvSpPr/>
          <p:nvPr/>
        </p:nvSpPr>
        <p:spPr>
          <a:xfrm>
            <a:off x="4454983" y="107996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T0990-</a:t>
            </a:r>
            <a:r>
              <a:rPr lang="en-US" altLang="zh-TW" dirty="0">
                <a:solidFill>
                  <a:srgbClr val="0000FF"/>
                </a:solidFill>
              </a:rPr>
              <a:t>D2</a:t>
            </a:r>
          </a:p>
        </p:txBody>
      </p:sp>
      <p:sp>
        <p:nvSpPr>
          <p:cNvPr id="12" name="矩形 11"/>
          <p:cNvSpPr/>
          <p:nvPr/>
        </p:nvSpPr>
        <p:spPr>
          <a:xfrm>
            <a:off x="3255898" y="1771191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T0990-</a:t>
            </a:r>
            <a:r>
              <a:rPr lang="en-US" altLang="zh-TW" dirty="0">
                <a:solidFill>
                  <a:srgbClr val="0000FF"/>
                </a:solidFill>
              </a:rPr>
              <a:t>D3</a:t>
            </a:r>
            <a:endParaRPr lang="zh-TW" altLang="en-US" dirty="0">
              <a:solidFill>
                <a:srgbClr val="0000FF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518" y="-17181"/>
            <a:ext cx="5796438" cy="254835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6"/>
          <a:srcRect t="1011"/>
          <a:stretch/>
        </p:blipFill>
        <p:spPr>
          <a:xfrm>
            <a:off x="0" y="2531178"/>
            <a:ext cx="12192000" cy="432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3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內容版面配置區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410"/>
                <a:ext cx="10515600" cy="6057553"/>
              </a:xfrm>
            </p:spPr>
            <p:txBody>
              <a:bodyPr/>
              <a:lstStyle/>
              <a:p>
                <a:r>
                  <a:rPr lang="zh-TW" altLang="en-US" dirty="0" smtClean="0"/>
                  <a:t>評分</a:t>
                </a:r>
                <a:r>
                  <a:rPr lang="zh-TW" altLang="en-US" dirty="0"/>
                  <a:t>方式</a:t>
                </a:r>
                <a:r>
                  <a:rPr lang="en-US" altLang="zh-TW" dirty="0" smtClean="0"/>
                  <a:t>:</a:t>
                </a:r>
              </a:p>
              <a:p>
                <a:pPr lvl="1"/>
                <a:r>
                  <a:rPr lang="zh-TW" altLang="en-US" dirty="0" smtClean="0"/>
                  <a:t> </a:t>
                </a:r>
                <a:r>
                  <a:rPr lang="en-US" altLang="zh-TW" dirty="0"/>
                  <a:t>Template modelling scores (TM scores)</a:t>
                </a:r>
                <a:r>
                  <a:rPr lang="zh-TW" altLang="en-US" dirty="0"/>
                  <a:t> </a:t>
                </a:r>
                <a:endParaRPr lang="en-US" altLang="zh-TW" dirty="0" smtClean="0"/>
              </a:p>
              <a:p>
                <a:pPr lvl="2"/>
                <a:r>
                  <a:rPr lang="zh-TW" altLang="en-US" dirty="0" smtClean="0"/>
                  <a:t>數值</a:t>
                </a:r>
                <a:r>
                  <a:rPr lang="zh-TW" altLang="en-US" dirty="0"/>
                  <a:t>介於</a:t>
                </a:r>
                <a:r>
                  <a:rPr lang="en-US" altLang="zh-TW" dirty="0" smtClean="0"/>
                  <a:t>0~1</a:t>
                </a:r>
                <a:endParaRPr lang="en-US" altLang="zh-TW" dirty="0"/>
              </a:p>
              <a:p>
                <a:pPr lvl="2"/>
                <a:r>
                  <a:rPr lang="zh-TW" altLang="en-US" dirty="0"/>
                  <a:t>主要評價「整體」</a:t>
                </a:r>
                <a:r>
                  <a:rPr lang="zh-TW" altLang="en-US" dirty="0" smtClean="0"/>
                  <a:t>結構</a:t>
                </a:r>
                <a:endParaRPr lang="en-US" altLang="zh-TW" dirty="0" smtClean="0"/>
              </a:p>
              <a:p>
                <a:pPr lvl="2"/>
                <a:endParaRPr lang="en-US" altLang="zh-TW" dirty="0"/>
              </a:p>
              <a:p>
                <a:pPr lvl="2"/>
                <a:endParaRPr lang="en-US" altLang="zh-TW" dirty="0" smtClean="0"/>
              </a:p>
              <a:p>
                <a:pPr lvl="2"/>
                <a:endParaRPr lang="en-US" altLang="zh-TW" dirty="0"/>
              </a:p>
              <a:p>
                <a:pPr lvl="2"/>
                <a:endParaRPr lang="zh-TW" altLang="en-US" dirty="0"/>
              </a:p>
              <a:p>
                <a:pPr lvl="1"/>
                <a:r>
                  <a:rPr lang="en-US" altLang="zh-TW" dirty="0" smtClean="0"/>
                  <a:t>local distance difference test (</a:t>
                </a:r>
                <a:r>
                  <a:rPr lang="en-US" altLang="zh-TW" dirty="0" err="1" smtClean="0"/>
                  <a:t>lDDT</a:t>
                </a:r>
                <a:r>
                  <a:rPr lang="en-US" altLang="zh-TW" dirty="0" smtClean="0"/>
                  <a:t>)</a:t>
                </a:r>
              </a:p>
              <a:p>
                <a:pPr lvl="2"/>
                <a:r>
                  <a:rPr lang="zh-TW" altLang="en-US" dirty="0" smtClean="0"/>
                  <a:t>只需要</a:t>
                </a:r>
                <a:r>
                  <a:rPr lang="zh-TW" altLang="en-US" dirty="0">
                    <a:solidFill>
                      <a:srgbClr val="7030A0"/>
                    </a:solidFill>
                  </a:rPr>
                  <a:t>局部</a:t>
                </a:r>
                <a:r>
                  <a:rPr lang="zh-TW" altLang="en-US" dirty="0" smtClean="0">
                    <a:solidFill>
                      <a:srgbClr val="7030A0"/>
                    </a:solidFill>
                  </a:rPr>
                  <a:t>結構的</a:t>
                </a:r>
                <a:r>
                  <a:rPr lang="en-US" altLang="zh-TW" dirty="0" smtClean="0">
                    <a:solidFill>
                      <a:srgbClr val="7030A0"/>
                    </a:solidFill>
                  </a:rPr>
                  <a:t>pairwise</a:t>
                </a:r>
                <a:r>
                  <a:rPr lang="zh-TW" altLang="en-US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rgbClr val="7030A0"/>
                    </a:solidFill>
                  </a:rPr>
                  <a:t>distance</a:t>
                </a:r>
              </a:p>
              <a:p>
                <a:pPr lvl="2"/>
                <a:r>
                  <a:rPr lang="zh-TW" altLang="en-US" dirty="0" smtClean="0"/>
                  <a:t>不</a:t>
                </a:r>
                <a:r>
                  <a:rPr lang="zh-TW" altLang="en-US" dirty="0"/>
                  <a:t>需要</a:t>
                </a:r>
                <a:r>
                  <a:rPr lang="zh-TW" altLang="en-US" dirty="0" smtClean="0"/>
                  <a:t>真的對齊</a:t>
                </a:r>
                <a:endParaRPr lang="en-US" altLang="zh-TW" dirty="0" smtClean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𝑙𝐷𝐷𝑇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0.5,1,2,4</m:t>
                              </m:r>
                            </m:e>
                          </m:d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≥</m:t>
                                      </m:r>
                                      <m:r>
                                        <a:rPr lang="en-US" altLang="zh-TW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15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altLang="zh-TW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𝟙</m:t>
                                      </m:r>
                                      <m:d>
                                        <m:dPr>
                                          <m:ctrlPr>
                                            <a:rPr lang="en-US" altLang="zh-TW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altLang="zh-TW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b="0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b="0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b="0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altLang="zh-TW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≥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15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nary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lvl="2"/>
                <a:endParaRPr lang="zh-TW" altLang="en-US" dirty="0"/>
              </a:p>
            </p:txBody>
          </p:sp>
        </mc:Choice>
        <mc:Fallback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410"/>
                <a:ext cx="10515600" cy="6057553"/>
              </a:xfrm>
              <a:blipFill>
                <a:blip r:embed="rId2"/>
                <a:stretch>
                  <a:fillRect l="-1043" t="-1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59" y="119410"/>
            <a:ext cx="4828402" cy="36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9357" y="3883533"/>
            <a:ext cx="1893899" cy="2974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684587" y="4979761"/>
                <a:ext cx="5857629" cy="7820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dirty="0" smtClean="0"/>
                  <a:t>每個</a:t>
                </a:r>
                <a:r>
                  <a:rPr lang="en-US" altLang="zh-TW" sz="2000" dirty="0" smtClean="0"/>
                  <a:t>Residue </a:t>
                </a:r>
                <a:r>
                  <a:rPr lang="en-US" altLang="zh-TW" sz="2000" i="1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zh-TW" altLang="en-US" sz="2000" dirty="0" smtClean="0"/>
                  <a:t>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TW" altLang="en-US" sz="200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zh-TW" alt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2000" dirty="0" smtClean="0"/>
                  <a:t>𝑎</a:t>
                </a:r>
                <a:r>
                  <a:rPr lang="zh-TW" altLang="en-US" sz="2000" dirty="0"/>
                  <a:t>𝑡𝑜</a:t>
                </a:r>
                <a:r>
                  <a:rPr lang="zh-TW" altLang="en-US" sz="2000" dirty="0" smtClean="0"/>
                  <a:t>𝑚在</a:t>
                </a:r>
                <a:r>
                  <a:rPr lang="en-US" altLang="zh-TW" sz="2000" dirty="0" smtClean="0"/>
                  <a:t>3</a:t>
                </a:r>
                <a:r>
                  <a:rPr lang="zh-TW" altLang="en-US" sz="2000" dirty="0" smtClean="0"/>
                  <a:t>維座標的位置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，</a:t>
                </a:r>
                <a:endParaRPr lang="en-US" altLang="zh-TW" sz="2000" dirty="0" smtClean="0"/>
              </a:p>
              <a:p>
                <a:r>
                  <a:rPr lang="zh-TW" altLang="en-US" sz="2000" dirty="0" smtClean="0"/>
                  <a:t>則</a:t>
                </a:r>
                <a:r>
                  <a:rPr lang="en-US" altLang="zh-TW" sz="2000" dirty="0"/>
                  <a:t>Residue </a:t>
                </a:r>
                <a:r>
                  <a:rPr lang="en-US" altLang="zh-TW" sz="2000" i="1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zh-TW" altLang="en-US" sz="2000" dirty="0" smtClean="0"/>
                  <a:t>與</a:t>
                </a:r>
                <a:r>
                  <a:rPr lang="en-US" altLang="zh-TW" sz="2000" dirty="0"/>
                  <a:t>Residue </a:t>
                </a:r>
                <a:r>
                  <a:rPr lang="en-US" altLang="zh-TW" sz="2000" i="1" dirty="0" smtClean="0">
                    <a:solidFill>
                      <a:srgbClr val="FF0000"/>
                    </a:solidFill>
                  </a:rPr>
                  <a:t>j</a:t>
                </a:r>
                <a:r>
                  <a:rPr lang="zh-TW" altLang="en-US" sz="2000" dirty="0" smtClean="0"/>
                  <a:t>的距離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87" y="4979761"/>
                <a:ext cx="5857629" cy="782009"/>
              </a:xfrm>
              <a:prstGeom prst="rect">
                <a:avLst/>
              </a:prstGeom>
              <a:blipFill>
                <a:blip r:embed="rId5"/>
                <a:stretch>
                  <a:fillRect l="-1041" t="-5469" r="-520" b="-101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/>
              <p:cNvSpPr txBox="1"/>
              <p:nvPr/>
            </p:nvSpPr>
            <p:spPr>
              <a:xfrm>
                <a:off x="1385673" y="5761770"/>
                <a:ext cx="8455456" cy="9375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Distogram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𝑙𝐷𝐷𝑇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0.5,1,2,4</m:t>
                              </m:r>
                            </m:e>
                          </m:d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≥</m:t>
                                      </m:r>
                                      <m: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15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en-US" altLang="zh-TW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altLang="zh-TW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TW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i="1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i="1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𝑀𝑆𝐴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TW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≥</m:t>
                                      </m:r>
                                      <m: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15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nary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673" y="5761770"/>
                <a:ext cx="8455456" cy="9375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14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AlphaFold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921840"/>
            <a:ext cx="12192000" cy="49361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164037" y="1285705"/>
                <a:ext cx="8027964" cy="404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b="1" i="1"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</m:d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</m:d>
                        </m:e>
                      </m:d>
                      <m:r>
                        <a:rPr lang="en-US" altLang="zh-TW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𝑡𝑜𝑟𝑠𝑖𝑜𝑛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b="1" i="1"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2_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𝑠𝑚𝑜𝑜𝑡h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037" y="1285705"/>
                <a:ext cx="8027964" cy="404983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43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CASP13</a:t>
            </a:r>
            <a:r>
              <a:rPr lang="zh-TW" altLang="en-US" dirty="0" smtClean="0"/>
              <a:t>中的</a:t>
            </a:r>
            <a:r>
              <a:rPr lang="en-US" altLang="zh-TW" dirty="0" err="1" smtClean="0"/>
              <a:t>AlphaFold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2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0" y="1726442"/>
            <a:ext cx="12193200" cy="39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0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The End</a:t>
            </a:r>
            <a:br>
              <a:rPr lang="en-US" altLang="zh-TW" dirty="0" smtClean="0"/>
            </a:br>
            <a:r>
              <a:rPr lang="en-US" altLang="zh-TW" dirty="0" smtClean="0"/>
              <a:t>Thank you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~</a:t>
            </a:r>
            <a:r>
              <a:rPr lang="zh-TW" altLang="en-US" dirty="0" smtClean="0"/>
              <a:t>祝大家</a:t>
            </a:r>
            <a:r>
              <a:rPr lang="zh-TW" altLang="en-US" dirty="0" smtClean="0"/>
              <a:t>都有個愉快的跨年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89351"/>
            <a:ext cx="4045990" cy="58686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38269" y="989351"/>
            <a:ext cx="1004341" cy="8394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5" t="24616" r="38057" b="43179"/>
          <a:stretch/>
        </p:blipFill>
        <p:spPr>
          <a:xfrm>
            <a:off x="8395862" y="0"/>
            <a:ext cx="378343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1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Protein </a:t>
            </a:r>
            <a:r>
              <a:rPr lang="en-US" altLang="zh-TW" dirty="0" smtClean="0"/>
              <a:t>structure and domain</a:t>
            </a:r>
            <a:br>
              <a:rPr lang="en-US" altLang="zh-TW" dirty="0" smtClean="0"/>
            </a:br>
            <a:r>
              <a:rPr lang="en-US" altLang="zh-TW" dirty="0" smtClean="0"/>
              <a:t>(Protein Sequence)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3868"/>
            <a:ext cx="2181225" cy="34480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752" y="2708215"/>
            <a:ext cx="4717907" cy="3059356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2567721" y="3774831"/>
            <a:ext cx="2566987" cy="117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upload.wikimedia.org/wikipedia/commons/5/5f/Protein_structure_%28full%2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99" y="677883"/>
            <a:ext cx="3600000" cy="585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83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Backbone</a:t>
            </a:r>
            <a:r>
              <a:rPr lang="zh-TW" altLang="en-US" dirty="0" smtClean="0"/>
              <a:t> </a:t>
            </a:r>
            <a:r>
              <a:rPr lang="en-US" altLang="zh-TW" dirty="0" smtClean="0"/>
              <a:t>(Common part of amino acids)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Amino acids consist of a part that is always the same for each amino acid, and of a part that differs between the amino acids. </a:t>
                </a:r>
              </a:p>
              <a:p>
                <a:r>
                  <a:rPr lang="en-US" altLang="zh-TW" dirty="0" smtClean="0"/>
                  <a:t>The common part consists of the central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altLang="zh-TW" dirty="0" smtClean="0"/>
                  <a:t> </a:t>
                </a:r>
                <a:r>
                  <a:rPr lang="en-US" altLang="zh-TW" dirty="0" smtClean="0"/>
                  <a:t>atom and both the amino-group and the carboxyl-group that are connected to it. </a:t>
                </a:r>
              </a:p>
              <a:p>
                <a:r>
                  <a:rPr lang="en-US" altLang="zh-TW" dirty="0" smtClean="0"/>
                  <a:t>Amino acids are connected to each other via these groups. </a:t>
                </a:r>
              </a:p>
              <a:p>
                <a:r>
                  <a:rPr lang="en-US" altLang="zh-TW" dirty="0" smtClean="0"/>
                  <a:t>The result is that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the basic shape of a protein is formed by the backbone</a:t>
                </a:r>
                <a:r>
                  <a:rPr lang="en-US" altLang="zh-TW" dirty="0" smtClean="0"/>
                  <a:t> while the sidechain of the residues are pointing away from this backbone.</a:t>
                </a:r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302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Backbone</a:t>
            </a:r>
            <a:endParaRPr lang="zh-TW" altLang="en-US" dirty="0"/>
          </a:p>
        </p:txBody>
      </p:sp>
      <p:pic>
        <p:nvPicPr>
          <p:cNvPr id="1026" name="Picture 2" descr="https://www3.cmbi.umcn.nl/wiki/images/7/72/Backbon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90688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單箭頭接點 3"/>
          <p:cNvCxnSpPr/>
          <p:nvPr/>
        </p:nvCxnSpPr>
        <p:spPr>
          <a:xfrm>
            <a:off x="2942492" y="1312985"/>
            <a:ext cx="656493" cy="119575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橢圓 2"/>
          <p:cNvSpPr/>
          <p:nvPr/>
        </p:nvSpPr>
        <p:spPr>
          <a:xfrm>
            <a:off x="8569570" y="2907323"/>
            <a:ext cx="679938" cy="6916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968468" y="2462090"/>
            <a:ext cx="1152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Side chain</a:t>
            </a:r>
          </a:p>
          <a:p>
            <a:r>
              <a:rPr lang="en-US" altLang="zh-TW" dirty="0" smtClean="0"/>
              <a:t>Residue</a:t>
            </a:r>
          </a:p>
        </p:txBody>
      </p:sp>
      <p:pic>
        <p:nvPicPr>
          <p:cNvPr id="2050" name="Picture 2" descr="https://upload.wikimedia.org/wikipedia/commons/thumb/8/8a/Prtn_backbone_3.svg/1920px-Prtn_backbone_3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493" y="-19416"/>
            <a:ext cx="6840415" cy="171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橢圓 5"/>
          <p:cNvSpPr/>
          <p:nvPr/>
        </p:nvSpPr>
        <p:spPr>
          <a:xfrm>
            <a:off x="9144000" y="1184031"/>
            <a:ext cx="738554" cy="6213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>
            <a:stCxn id="6" idx="4"/>
          </p:cNvCxnSpPr>
          <p:nvPr/>
        </p:nvCxnSpPr>
        <p:spPr>
          <a:xfrm>
            <a:off x="9513277" y="1805354"/>
            <a:ext cx="455191" cy="6567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3" idx="6"/>
          </p:cNvCxnSpPr>
          <p:nvPr/>
        </p:nvCxnSpPr>
        <p:spPr>
          <a:xfrm flipV="1">
            <a:off x="9249508" y="2907323"/>
            <a:ext cx="718960" cy="3458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/>
        </p:nvSpPr>
        <p:spPr>
          <a:xfrm>
            <a:off x="7643446" y="0"/>
            <a:ext cx="609600" cy="539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6213231" y="1232206"/>
            <a:ext cx="398584" cy="3438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4525108" y="10655"/>
            <a:ext cx="410308" cy="4633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19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Proteins and amino acids</a:t>
            </a:r>
            <a:r>
              <a:rPr lang="zh-TW" altLang="en-US" dirty="0" smtClean="0"/>
              <a:t>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(Alpha and beta carbon)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Alpha-carbon (</a:t>
                </a:r>
                <a:r>
                  <a:rPr lang="el-GR" altLang="zh-TW" dirty="0" smtClean="0"/>
                  <a:t>α-</a:t>
                </a:r>
                <a:r>
                  <a:rPr lang="en-US" altLang="zh-TW" dirty="0" smtClean="0"/>
                  <a:t>carbon,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altLang="zh-TW" dirty="0" smtClean="0"/>
                  <a:t>) </a:t>
                </a:r>
                <a:r>
                  <a:rPr lang="en-US" altLang="zh-TW" dirty="0" smtClean="0"/>
                  <a:t>is the backbone carbon before the carbonyl carbon atom in the molecule.</a:t>
                </a:r>
              </a:p>
              <a:p>
                <a:r>
                  <a:rPr lang="en-US" altLang="zh-TW" dirty="0" smtClean="0"/>
                  <a:t>Therefore, reading along the backbone of a typical protein would give a sequence of –[N—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altLang="zh-TW" dirty="0" smtClean="0"/>
                  <a:t>—carbonyl C]n– etc. (when reading in the N to C direction). </a:t>
                </a:r>
              </a:p>
              <a:p>
                <a:r>
                  <a:rPr lang="en-US" altLang="zh-TW" dirty="0" smtClean="0"/>
                  <a:t>The α-carbon is where the different substituents attach to each different amino acid.</a:t>
                </a:r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4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8" name="Picture 6" descr="Skeletal formula of butyric acid with the alpha, beta, and gamma carbons mark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421" y="4338000"/>
            <a:ext cx="4778666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80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Torsion </a:t>
            </a:r>
            <a:r>
              <a:rPr lang="en-US" altLang="zh-TW" dirty="0" smtClean="0"/>
              <a:t>angle</a:t>
            </a:r>
            <a:r>
              <a:rPr lang="zh-TW" altLang="en-US" dirty="0" smtClean="0"/>
              <a:t> </a:t>
            </a:r>
            <a:r>
              <a:rPr lang="en-US" altLang="zh-TW" dirty="0" smtClean="0"/>
              <a:t>(The angle between two bonds)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A torsion angle, also known as a dihedral angle, is formed by three consecutive bonds in a molecule and defined by the angle created between the two outer bonds. </a:t>
                </a:r>
              </a:p>
              <a:p>
                <a:r>
                  <a:rPr lang="en-US" altLang="zh-TW" dirty="0" smtClean="0"/>
                  <a:t>The backbone of a protein has three different torsion angles.</a:t>
                </a:r>
              </a:p>
              <a:p>
                <a:pPr lvl="1"/>
                <a:r>
                  <a:rPr lang="en-US" altLang="zh-TW" dirty="0" smtClean="0"/>
                  <a:t>The phi-angle (φ) - around the </a:t>
                </a:r>
                <a:r>
                  <a:rPr lang="en-US" altLang="zh-TW" dirty="0"/>
                  <a:t>N-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/>
                  <a:t>bond</a:t>
                </a:r>
              </a:p>
              <a:p>
                <a:pPr lvl="1"/>
                <a:r>
                  <a:rPr lang="en-US" altLang="zh-TW" dirty="0" smtClean="0"/>
                  <a:t>The psi-angle (ψ) - around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altLang="zh-TW" dirty="0" smtClean="0"/>
                  <a:t>-C bond</a:t>
                </a:r>
              </a:p>
              <a:p>
                <a:pPr lvl="1"/>
                <a:r>
                  <a:rPr lang="en-US" altLang="zh-TW" dirty="0" smtClean="0"/>
                  <a:t>The omega-angle (ω) - around the peptide bond between C and N.</a:t>
                </a:r>
              </a:p>
              <a:p>
                <a:r>
                  <a:rPr lang="en-US" altLang="zh-TW" dirty="0" smtClean="0"/>
                  <a:t>The ω-bond has a slightly double-bond character and is therefore almost always 180 degrees.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The structure of a protein is mainly formed by the φ- and ψ-angles</a:t>
                </a:r>
                <a:r>
                  <a:rPr lang="en-US" altLang="zh-TW" dirty="0" smtClean="0"/>
                  <a:t>.</a:t>
                </a:r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b="-7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73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Torsion angle</a:t>
            </a:r>
            <a:endParaRPr lang="zh-TW" altLang="en-US" dirty="0"/>
          </a:p>
        </p:txBody>
      </p:sp>
      <p:pic>
        <p:nvPicPr>
          <p:cNvPr id="2050" name="Picture 2" descr="https://www3.cmbi.umcn.nl/wiki/images/0/08/Torsionang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690688"/>
            <a:ext cx="8458200" cy="40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516073" y="5767389"/>
                <a:ext cx="45480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:r>
                  <a:rPr lang="en-US" altLang="zh-TW" dirty="0" smtClean="0"/>
                  <a:t>The phi-angle (φ) - around the N-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altLang="zh-TW" dirty="0" smtClean="0"/>
                  <a:t> bond</a:t>
                </a: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73" y="5767389"/>
                <a:ext cx="4548040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516073" y="6136721"/>
                <a:ext cx="45207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:r>
                  <a:rPr lang="en-US" altLang="zh-TW" dirty="0" smtClean="0"/>
                  <a:t>The psi-angle (ψ) - around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altLang="zh-TW" dirty="0" smtClean="0"/>
                  <a:t>-C bond</a:t>
                </a: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73" y="6136721"/>
                <a:ext cx="4520789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973014" y="6488668"/>
            <a:ext cx="67173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The omega-angle (ω) - around the peptide bond between C and</a:t>
            </a:r>
            <a:r>
              <a:rPr lang="zh-TW" altLang="en-US" dirty="0" smtClean="0"/>
              <a:t> </a:t>
            </a:r>
            <a:r>
              <a:rPr lang="en-US" altLang="zh-TW" dirty="0" smtClean="0"/>
              <a:t>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404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3261</TotalTime>
  <Words>824</Words>
  <Application>Microsoft Office PowerPoint</Application>
  <PresentationFormat>寬螢幕</PresentationFormat>
  <Paragraphs>204</Paragraphs>
  <Slides>36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1" baseType="lpstr">
      <vt:lpstr>標楷體</vt:lpstr>
      <vt:lpstr>Arial</vt:lpstr>
      <vt:lpstr>Cambria Math</vt:lpstr>
      <vt:lpstr>Times New Roman</vt:lpstr>
      <vt:lpstr>Office 佈景主題</vt:lpstr>
      <vt:lpstr>Improved protein structure prediction using potentials from deep learning</vt:lpstr>
      <vt:lpstr>前情提要</vt:lpstr>
      <vt:lpstr>Cryo-EM structure and Protein structure</vt:lpstr>
      <vt:lpstr>Protein structure and domain (Protein Sequence)</vt:lpstr>
      <vt:lpstr>Backbone (Common part of amino acids)</vt:lpstr>
      <vt:lpstr>Backbone</vt:lpstr>
      <vt:lpstr>Proteins and amino acids  (Alpha and beta carbon)</vt:lpstr>
      <vt:lpstr>Torsion angle (The angle between two bonds)</vt:lpstr>
      <vt:lpstr>Torsion angle</vt:lpstr>
      <vt:lpstr>針對本篇需要懂的重點整理</vt:lpstr>
      <vt:lpstr>看懂protein sequences (S) and domains的編號</vt:lpstr>
      <vt:lpstr>看懂domain上的residues與torsion angles</vt:lpstr>
      <vt:lpstr>看懂domain上的residues與distances</vt:lpstr>
      <vt:lpstr>看懂protein sequences (S)上的residues與distances </vt:lpstr>
      <vt:lpstr>Improved protein structure prediction using potentials from deep learning  (AlphaFold 1)</vt:lpstr>
      <vt:lpstr>PowerPoint 簡報</vt:lpstr>
      <vt:lpstr>AlphaFold</vt:lpstr>
      <vt:lpstr>AlphaFold</vt:lpstr>
      <vt:lpstr>AlphaFold</vt:lpstr>
      <vt:lpstr>未知sequence, S, 與PDB的關聯</vt:lpstr>
      <vt:lpstr>AlphaFold</vt:lpstr>
      <vt:lpstr>PowerPoint 簡報</vt:lpstr>
      <vt:lpstr>AlphaFold</vt:lpstr>
      <vt:lpstr>AlphaFold</vt:lpstr>
      <vt:lpstr>PowerPoint 簡報</vt:lpstr>
      <vt:lpstr>PowerPoint 簡報</vt:lpstr>
      <vt:lpstr>AlphaFold</vt:lpstr>
      <vt:lpstr>Potential V_total (ϕ,ψ) </vt:lpstr>
      <vt:lpstr>AlphaFold</vt:lpstr>
      <vt:lpstr>Simulations</vt:lpstr>
      <vt:lpstr>Distogram</vt:lpstr>
      <vt:lpstr>PowerPoint 簡報</vt:lpstr>
      <vt:lpstr>AlphaFold</vt:lpstr>
      <vt:lpstr>CASP13中的AlphaFold</vt:lpstr>
      <vt:lpstr>PowerPoint 簡報</vt:lpstr>
      <vt:lpstr>The End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moonsita</dc:creator>
  <cp:lastModifiedBy>moonsita</cp:lastModifiedBy>
  <cp:revision>69</cp:revision>
  <dcterms:created xsi:type="dcterms:W3CDTF">2021-12-15T09:52:52Z</dcterms:created>
  <dcterms:modified xsi:type="dcterms:W3CDTF">2021-12-27T09:42:44Z</dcterms:modified>
</cp:coreProperties>
</file>